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</p:sldMasterIdLst>
  <p:sldIdLst>
    <p:sldId id="319" r:id="rId13"/>
    <p:sldId id="271" r:id="rId14"/>
    <p:sldId id="273" r:id="rId15"/>
    <p:sldId id="274" r:id="rId16"/>
    <p:sldId id="309" r:id="rId17"/>
    <p:sldId id="311" r:id="rId18"/>
    <p:sldId id="275" r:id="rId19"/>
    <p:sldId id="276" r:id="rId20"/>
    <p:sldId id="310" r:id="rId21"/>
    <p:sldId id="312" r:id="rId22"/>
    <p:sldId id="313" r:id="rId23"/>
    <p:sldId id="314" r:id="rId24"/>
    <p:sldId id="315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049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3" Type="http://schemas.openxmlformats.org/officeDocument/2006/relationships/theme" Target="../theme/theme1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3A1F22-8524-47B0-B0A7-92F7BC286AD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976AA1A-D7D0-4640-90D6-883B75686A7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A356AB-D5E6-4C27-9391-2CBD16DFD32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C377E2-5668-4C94-860A-AAC36A438B04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2F3641-1E3D-4B55-B870-D0C76E5EE131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A3BDA1-9F90-4285-A345-533E85945FD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C15F4B-F148-4AA7-9CD4-9D02B6CF63C9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2B57E6A-9919-43C8-A862-97460CFF54A0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4EABC8-BFEF-49B8-905C-15EB6C62F43D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8" descr="C:\Documents and Settings\Administrator\Application Data\Tencent\Users\76418276\QQ\WinTemp\RichOle\3XW}ORJWNMWGN4LLI@XYFBI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C166D8-19FA-4E85-B8B2-72388D5B8FA3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hyperlink" Target="http://www.cmpbook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机工社标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0"/>
            <a:ext cx="3779837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Box 1"/>
          <p:cNvSpPr txBox="1"/>
          <p:nvPr/>
        </p:nvSpPr>
        <p:spPr>
          <a:xfrm>
            <a:off x="684213" y="188913"/>
            <a:ext cx="372586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十四五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职业教育国家规划教材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301" name="Picture 8" descr="000cf1a449a10946c12f01"/>
          <p:cNvPicPr preferRelativeResize="0"/>
          <p:nvPr/>
        </p:nvPicPr>
        <p:blipFill>
          <a:blip r:embed="rId3"/>
          <a:srcRect b="5148"/>
          <a:stretch>
            <a:fillRect/>
          </a:stretch>
        </p:blipFill>
        <p:spPr>
          <a:xfrm>
            <a:off x="323850" y="4752975"/>
            <a:ext cx="2524125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9" descr="GFEK[)WIETUU_`SWRRW0~V6"/>
          <p:cNvPicPr>
            <a:picLocks noChangeAspect="1"/>
          </p:cNvPicPr>
          <p:nvPr/>
        </p:nvPicPr>
        <p:blipFill>
          <a:blip r:embed="rId4"/>
          <a:srcRect b="50349"/>
          <a:stretch>
            <a:fillRect/>
          </a:stretch>
        </p:blipFill>
        <p:spPr>
          <a:xfrm>
            <a:off x="3420110" y="4743450"/>
            <a:ext cx="2524125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484120" y="2132965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走进焊接</a:t>
            </a:r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7112" name="图片 47111" descr="图1-6 国产C919大型客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615" y="4725035"/>
            <a:ext cx="2277110" cy="1600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915920" y="3860800"/>
            <a:ext cx="386143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主编：吴志亚</a:t>
            </a:r>
            <a:endParaRPr lang="zh-CN" altLang="en-US" sz="3200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5"/>
          <p:cNvGrpSpPr/>
          <p:nvPr/>
        </p:nvGrpSpPr>
        <p:grpSpPr>
          <a:xfrm>
            <a:off x="4572000" y="1914525"/>
            <a:ext cx="3081338" cy="2233613"/>
            <a:chOff x="4572000" y="1914525"/>
            <a:chExt cx="3081338" cy="2233613"/>
          </a:xfrm>
        </p:grpSpPr>
        <p:pic>
          <p:nvPicPr>
            <p:cNvPr id="20494" name="Picture 2" descr="C:\Users\Administrator\AppData\Roaming\Tencent\Users\592888128\QQ\WinTemp\RichOle\M[NBFM(E{HMKQJL924VL1QB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72000" y="1916113"/>
              <a:ext cx="3071813" cy="22320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5" name="矩形 19"/>
            <p:cNvSpPr/>
            <p:nvPr/>
          </p:nvSpPr>
          <p:spPr>
            <a:xfrm>
              <a:off x="6502400" y="1914525"/>
              <a:ext cx="1150938" cy="360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焊接场地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482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3" name="TextBox 15"/>
          <p:cNvSpPr txBox="1"/>
          <p:nvPr/>
        </p:nvSpPr>
        <p:spPr>
          <a:xfrm>
            <a:off x="1592263" y="4941888"/>
            <a:ext cx="53276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       </a:t>
            </a:r>
            <a:r>
              <a:rPr lang="zh-CN" altLang="zh-CN" sz="2400" dirty="0">
                <a:latin typeface="Arial" panose="020B0604020202020204" pitchFamily="34" charset="0"/>
              </a:rPr>
              <a:t>清洁是清扫后对工作场所及环境整洁美观维护的过程，可以使工作</a:t>
            </a:r>
            <a:r>
              <a:rPr lang="zh-CN" altLang="en-US" sz="2400" dirty="0">
                <a:latin typeface="Arial" panose="020B0604020202020204" pitchFamily="34" charset="0"/>
              </a:rPr>
              <a:t>者</a:t>
            </a:r>
            <a:r>
              <a:rPr lang="zh-CN" altLang="zh-CN" sz="2400" dirty="0">
                <a:latin typeface="Arial" panose="020B0604020202020204" pitchFamily="34" charset="0"/>
              </a:rPr>
              <a:t>觉得干净、卫生而产生无比的干劲。 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3" name="组合 27"/>
          <p:cNvGrpSpPr/>
          <p:nvPr/>
        </p:nvGrpSpPr>
        <p:grpSpPr>
          <a:xfrm>
            <a:off x="1258888" y="5375275"/>
            <a:ext cx="5754687" cy="747713"/>
            <a:chOff x="2116474" y="5374856"/>
            <a:chExt cx="4896828" cy="747478"/>
          </a:xfrm>
        </p:grpSpPr>
        <p:cxnSp>
          <p:nvCxnSpPr>
            <p:cNvPr id="20491" name="直接连接符 24"/>
            <p:cNvCxnSpPr/>
            <p:nvPr/>
          </p:nvCxnSpPr>
          <p:spPr>
            <a:xfrm>
              <a:off x="2116474" y="537485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0492" name="直接连接符 25"/>
            <p:cNvCxnSpPr/>
            <p:nvPr/>
          </p:nvCxnSpPr>
          <p:spPr>
            <a:xfrm>
              <a:off x="2152762" y="5759480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0493" name="直接连接符 26"/>
            <p:cNvCxnSpPr/>
            <p:nvPr/>
          </p:nvCxnSpPr>
          <p:spPr>
            <a:xfrm>
              <a:off x="2145508" y="611507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4" name="组合 14"/>
          <p:cNvGrpSpPr/>
          <p:nvPr/>
        </p:nvGrpSpPr>
        <p:grpSpPr>
          <a:xfrm>
            <a:off x="1116013" y="1916113"/>
            <a:ext cx="2790825" cy="2232025"/>
            <a:chOff x="1116013" y="1916113"/>
            <a:chExt cx="2790825" cy="2232025"/>
          </a:xfrm>
        </p:grpSpPr>
        <p:pic>
          <p:nvPicPr>
            <p:cNvPr id="20489" name="Picture 1" descr="C:\Users\Administrator\AppData\Roaming\Tencent\Users\592888128\QQ\WinTemp\RichOle\QIX@%N39R)CN)N]PC0U27~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013" y="1916113"/>
              <a:ext cx="2790825" cy="22320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0" name="矩形 17"/>
            <p:cNvSpPr/>
            <p:nvPr/>
          </p:nvSpPr>
          <p:spPr>
            <a:xfrm>
              <a:off x="1116013" y="1916113"/>
              <a:ext cx="1152525" cy="36036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保持清洁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488" name="椭圆 7"/>
          <p:cNvSpPr/>
          <p:nvPr/>
        </p:nvSpPr>
        <p:spPr>
          <a:xfrm>
            <a:off x="3708400" y="3284538"/>
            <a:ext cx="1439863" cy="136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清 洁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/>
      <p:bldP spid="204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4"/>
          <p:cNvGrpSpPr/>
          <p:nvPr/>
        </p:nvGrpSpPr>
        <p:grpSpPr>
          <a:xfrm>
            <a:off x="841375" y="1916113"/>
            <a:ext cx="3130550" cy="2232025"/>
            <a:chOff x="841375" y="1916113"/>
            <a:chExt cx="3130550" cy="2232025"/>
          </a:xfrm>
        </p:grpSpPr>
        <p:pic>
          <p:nvPicPr>
            <p:cNvPr id="21518" name="Picture 2" descr="C:\Users\Administrator\AppData\Roaming\Tencent\Users\592888128\QQ\WinTemp\RichOle\4`K61QLB15XSUCGW9(]DF(9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41375" y="1916113"/>
              <a:ext cx="3130550" cy="22320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9" name="矩形 19"/>
            <p:cNvSpPr/>
            <p:nvPr/>
          </p:nvSpPr>
          <p:spPr>
            <a:xfrm>
              <a:off x="841375" y="1917700"/>
              <a:ext cx="1427163" cy="360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微笑工作者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1506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7" name="TextBox 15"/>
          <p:cNvSpPr txBox="1"/>
          <p:nvPr/>
        </p:nvSpPr>
        <p:spPr>
          <a:xfrm>
            <a:off x="2195513" y="4941888"/>
            <a:ext cx="46085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       </a:t>
            </a:r>
            <a:r>
              <a:rPr lang="zh-CN" altLang="zh-CN" sz="2400" dirty="0">
                <a:latin typeface="Arial" panose="020B0604020202020204" pitchFamily="34" charset="0"/>
              </a:rPr>
              <a:t>素养即教养。是培养文明礼貌习惯，按规定行事，养成严格遵守规章制度的习惯和作风过程。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3" name="组合 27"/>
          <p:cNvGrpSpPr/>
          <p:nvPr/>
        </p:nvGrpSpPr>
        <p:grpSpPr>
          <a:xfrm>
            <a:off x="2116138" y="5375275"/>
            <a:ext cx="4897437" cy="747713"/>
            <a:chOff x="2116474" y="5374856"/>
            <a:chExt cx="4896828" cy="747478"/>
          </a:xfrm>
        </p:grpSpPr>
        <p:cxnSp>
          <p:nvCxnSpPr>
            <p:cNvPr id="21515" name="直接连接符 24"/>
            <p:cNvCxnSpPr/>
            <p:nvPr/>
          </p:nvCxnSpPr>
          <p:spPr>
            <a:xfrm>
              <a:off x="2116474" y="537485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1516" name="直接连接符 25"/>
            <p:cNvCxnSpPr/>
            <p:nvPr/>
          </p:nvCxnSpPr>
          <p:spPr>
            <a:xfrm>
              <a:off x="2152762" y="5759480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1517" name="直接连接符 26"/>
            <p:cNvCxnSpPr/>
            <p:nvPr/>
          </p:nvCxnSpPr>
          <p:spPr>
            <a:xfrm>
              <a:off x="2145508" y="611507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4" name="组合 15"/>
          <p:cNvGrpSpPr/>
          <p:nvPr/>
        </p:nvGrpSpPr>
        <p:grpSpPr>
          <a:xfrm>
            <a:off x="4643438" y="1916113"/>
            <a:ext cx="3224212" cy="2160587"/>
            <a:chOff x="4643438" y="1916113"/>
            <a:chExt cx="3224212" cy="2160587"/>
          </a:xfrm>
        </p:grpSpPr>
        <p:pic>
          <p:nvPicPr>
            <p:cNvPr id="21513" name="Picture 1" descr="C:\Users\Administrator\AppData\Roaming\Tencent\Users\592888128\QQ\WinTemp\RichOle\O($FE}GTQ1WC%7VIKFAHJZ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3438" y="1916113"/>
              <a:ext cx="3224212" cy="21605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4" name="矩形 17"/>
            <p:cNvSpPr/>
            <p:nvPr/>
          </p:nvSpPr>
          <p:spPr>
            <a:xfrm>
              <a:off x="6704013" y="1930400"/>
              <a:ext cx="1152525" cy="360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遵守规范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1512" name="椭圆 7"/>
          <p:cNvSpPr/>
          <p:nvPr/>
        </p:nvSpPr>
        <p:spPr>
          <a:xfrm>
            <a:off x="3708400" y="3284538"/>
            <a:ext cx="1439863" cy="136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素 养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/>
      <p:bldP spid="215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2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3" name="TextBox 15"/>
          <p:cNvSpPr txBox="1"/>
          <p:nvPr/>
        </p:nvSpPr>
        <p:spPr>
          <a:xfrm>
            <a:off x="2195513" y="4941888"/>
            <a:ext cx="46085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       </a:t>
            </a:r>
            <a:r>
              <a:rPr lang="zh-CN" altLang="zh-CN" sz="2400" dirty="0">
                <a:latin typeface="Arial" panose="020B0604020202020204" pitchFamily="34" charset="0"/>
              </a:rPr>
              <a:t>安全是清除隐患，排除险情，预防事故发生的过程。这是非常重要的过程</a:t>
            </a:r>
            <a:r>
              <a:rPr lang="zh-CN" altLang="en-US" sz="2400" dirty="0">
                <a:latin typeface="Arial" panose="020B0604020202020204" pitchFamily="34" charset="0"/>
              </a:rPr>
              <a:t>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" name="组合 27"/>
          <p:cNvGrpSpPr/>
          <p:nvPr/>
        </p:nvGrpSpPr>
        <p:grpSpPr>
          <a:xfrm>
            <a:off x="2116138" y="5375275"/>
            <a:ext cx="4897437" cy="747713"/>
            <a:chOff x="2116474" y="5374856"/>
            <a:chExt cx="4896828" cy="747478"/>
          </a:xfrm>
        </p:grpSpPr>
        <p:cxnSp>
          <p:nvCxnSpPr>
            <p:cNvPr id="22541" name="直接连接符 24"/>
            <p:cNvCxnSpPr/>
            <p:nvPr/>
          </p:nvCxnSpPr>
          <p:spPr>
            <a:xfrm>
              <a:off x="2116474" y="537485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2542" name="直接连接符 25"/>
            <p:cNvCxnSpPr/>
            <p:nvPr/>
          </p:nvCxnSpPr>
          <p:spPr>
            <a:xfrm>
              <a:off x="2152762" y="5759480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2543" name="直接连接符 26"/>
            <p:cNvCxnSpPr/>
            <p:nvPr/>
          </p:nvCxnSpPr>
          <p:spPr>
            <a:xfrm>
              <a:off x="2145508" y="611507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3" name="组合 15"/>
          <p:cNvGrpSpPr/>
          <p:nvPr/>
        </p:nvGrpSpPr>
        <p:grpSpPr>
          <a:xfrm>
            <a:off x="4356100" y="1844675"/>
            <a:ext cx="3906838" cy="2339975"/>
            <a:chOff x="4356100" y="1844675"/>
            <a:chExt cx="3906838" cy="2339975"/>
          </a:xfrm>
        </p:grpSpPr>
        <p:pic>
          <p:nvPicPr>
            <p:cNvPr id="22539" name="Picture 3" descr="C:\Users\Administrator\AppData\Roaming\Tencent\Users\592888128\QQ\WinTemp\RichOle\W7JE~S_7)67WUKWQEBD2AIT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56100" y="1844675"/>
              <a:ext cx="3906838" cy="23399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0" name="矩形 17"/>
            <p:cNvSpPr/>
            <p:nvPr/>
          </p:nvSpPr>
          <p:spPr>
            <a:xfrm>
              <a:off x="7092950" y="1844675"/>
              <a:ext cx="1150938" cy="360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安全操作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14"/>
          <p:cNvGrpSpPr/>
          <p:nvPr/>
        </p:nvGrpSpPr>
        <p:grpSpPr>
          <a:xfrm>
            <a:off x="1403350" y="1844675"/>
            <a:ext cx="2509838" cy="2390775"/>
            <a:chOff x="1403350" y="1844675"/>
            <a:chExt cx="2509838" cy="2390775"/>
          </a:xfrm>
        </p:grpSpPr>
        <p:pic>
          <p:nvPicPr>
            <p:cNvPr id="22537" name="Picture 1" descr="C:\Users\Administrator\AppData\Roaming\Tencent\Users\592888128\QQ\WinTemp\RichOle\IPEF9AZX]DRC`{P44L(2W]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1925" y="1860550"/>
              <a:ext cx="2481263" cy="23749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8" name="矩形 19"/>
            <p:cNvSpPr/>
            <p:nvPr/>
          </p:nvSpPr>
          <p:spPr>
            <a:xfrm>
              <a:off x="1403350" y="1844675"/>
              <a:ext cx="1152525" cy="360363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个人防护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" name="椭圆 7"/>
          <p:cNvSpPr/>
          <p:nvPr/>
        </p:nvSpPr>
        <p:spPr>
          <a:xfrm>
            <a:off x="3505200" y="3341688"/>
            <a:ext cx="1439863" cy="136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安 全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TextBox 15"/>
          <p:cNvSpPr txBox="1"/>
          <p:nvPr/>
        </p:nvSpPr>
        <p:spPr>
          <a:xfrm>
            <a:off x="1835150" y="4941888"/>
            <a:ext cx="49688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       </a:t>
            </a:r>
            <a:r>
              <a:rPr lang="zh-CN" altLang="zh-CN" sz="2400" dirty="0">
                <a:latin typeface="Arial" panose="020B0604020202020204" pitchFamily="34" charset="0"/>
              </a:rPr>
              <a:t>节约是对时间、空间、能源等合理利用以发挥最大功效，从而创造一个高效物尽其用的工作场所。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" name="组合 27"/>
          <p:cNvGrpSpPr/>
          <p:nvPr/>
        </p:nvGrpSpPr>
        <p:grpSpPr>
          <a:xfrm>
            <a:off x="1547813" y="5375275"/>
            <a:ext cx="5465762" cy="747713"/>
            <a:chOff x="2116474" y="5374856"/>
            <a:chExt cx="4896828" cy="747478"/>
          </a:xfrm>
        </p:grpSpPr>
        <p:cxnSp>
          <p:nvCxnSpPr>
            <p:cNvPr id="23566" name="直接连接符 24"/>
            <p:cNvCxnSpPr/>
            <p:nvPr/>
          </p:nvCxnSpPr>
          <p:spPr>
            <a:xfrm>
              <a:off x="2116474" y="537485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67" name="直接连接符 25"/>
            <p:cNvCxnSpPr/>
            <p:nvPr/>
          </p:nvCxnSpPr>
          <p:spPr>
            <a:xfrm>
              <a:off x="2152762" y="5759480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23568" name="直接连接符 26"/>
            <p:cNvCxnSpPr/>
            <p:nvPr/>
          </p:nvCxnSpPr>
          <p:spPr>
            <a:xfrm>
              <a:off x="2145508" y="611507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3" name="组合 20"/>
          <p:cNvGrpSpPr/>
          <p:nvPr/>
        </p:nvGrpSpPr>
        <p:grpSpPr>
          <a:xfrm>
            <a:off x="5003800" y="1916113"/>
            <a:ext cx="2808288" cy="2089150"/>
            <a:chOff x="5004048" y="1916832"/>
            <a:chExt cx="2808312" cy="2088000"/>
          </a:xfrm>
        </p:grpSpPr>
        <p:pic>
          <p:nvPicPr>
            <p:cNvPr id="23564" name="Picture 3" descr="C:\Users\Administrator\AppData\Roaming\Tencent\Users\592888128\QQ\WinTemp\RichOle\12@RE}XK_0AL$ZC)B$IJM%E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004048" y="1916832"/>
              <a:ext cx="2808312" cy="2088000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23565" name="矩形 17"/>
            <p:cNvSpPr/>
            <p:nvPr/>
          </p:nvSpPr>
          <p:spPr>
            <a:xfrm>
              <a:off x="6660232" y="1931346"/>
              <a:ext cx="1152128" cy="3600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避免浪费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18"/>
          <p:cNvGrpSpPr/>
          <p:nvPr/>
        </p:nvGrpSpPr>
        <p:grpSpPr>
          <a:xfrm>
            <a:off x="973138" y="1916113"/>
            <a:ext cx="3340100" cy="2160587"/>
            <a:chOff x="899592" y="1916832"/>
            <a:chExt cx="3340459" cy="2160000"/>
          </a:xfrm>
        </p:grpSpPr>
        <p:pic>
          <p:nvPicPr>
            <p:cNvPr id="23561" name="Picture 1" descr="C:\Users\Administrator\AppData\Roaming\Tencent\Users\592888128\QQ\WinTemp\RichOle\5505DC$UFGV$)IESCQPQ5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92" y="1916832"/>
              <a:ext cx="3340459" cy="216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2" name="矩形 19"/>
            <p:cNvSpPr/>
            <p:nvPr/>
          </p:nvSpPr>
          <p:spPr>
            <a:xfrm>
              <a:off x="899592" y="1916832"/>
              <a:ext cx="1152128" cy="3600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节约能源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23563" name="Picture 4" descr="C:\Users\Administrator\AppData\Roaming\Tencent\Users\592888128\QQ\WinTemp\RichOle\)[%$A8SC$I2`)ISRKDY2_M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0804" y="2852936"/>
              <a:ext cx="1187624" cy="11986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59" name="椭圆 7"/>
          <p:cNvSpPr/>
          <p:nvPr/>
        </p:nvSpPr>
        <p:spPr>
          <a:xfrm>
            <a:off x="3897313" y="3284538"/>
            <a:ext cx="1439862" cy="136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节 约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/>
      <p:bldP spid="235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3.2.2</a:t>
            </a:r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7S</a:t>
            </a:r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”的意义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579" name="对象 10"/>
          <p:cNvPicPr>
            <a:picLocks noChangeAspect="1" noChangeArrowheads="1"/>
          </p:cNvPicPr>
          <p:nvPr/>
        </p:nvPicPr>
        <p:blipFill>
          <a:blip r:embed="rId1" cstate="print"/>
          <a:srcRect t="-2728" b="-151"/>
          <a:stretch>
            <a:fillRect/>
          </a:stretch>
        </p:blipFill>
        <p:spPr bwMode="auto">
          <a:xfrm>
            <a:off x="2513013" y="1557338"/>
            <a:ext cx="3527425" cy="50752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3.2.2</a:t>
            </a:r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7S</a:t>
            </a:r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”的意义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6" name="Picture 2" descr="C:\Users\Administrator\AppData\Roaming\Tencent\Users\592888128\QQ\WinTemp\RichOle\L9~PQ5~GUOGZ6WVX0T5A%FU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750" y="2060575"/>
            <a:ext cx="7896225" cy="4537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7" name="椭圆 9"/>
          <p:cNvSpPr/>
          <p:nvPr/>
        </p:nvSpPr>
        <p:spPr>
          <a:xfrm>
            <a:off x="1619250" y="2492375"/>
            <a:ext cx="936625" cy="865188"/>
          </a:xfrm>
          <a:prstGeom prst="ellipse">
            <a:avLst/>
          </a:prstGeom>
          <a:solidFill>
            <a:srgbClr val="DC304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zh-CN" dirty="0">
                <a:latin typeface="Arial" panose="020B0604020202020204" pitchFamily="34" charset="0"/>
              </a:rPr>
              <a:t>节约能手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8" name="椭圆 10"/>
          <p:cNvSpPr/>
          <p:nvPr/>
        </p:nvSpPr>
        <p:spPr>
          <a:xfrm>
            <a:off x="3060700" y="2781300"/>
            <a:ext cx="935038" cy="1079500"/>
          </a:xfrm>
          <a:prstGeom prst="ellipse">
            <a:avLst/>
          </a:prstGeom>
          <a:solidFill>
            <a:srgbClr val="DC304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zh-CN" dirty="0">
                <a:latin typeface="Arial" panose="020B0604020202020204" pitchFamily="34" charset="0"/>
              </a:rPr>
              <a:t>最佳的推销员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9" name="椭圆 11"/>
          <p:cNvSpPr/>
          <p:nvPr/>
        </p:nvSpPr>
        <p:spPr>
          <a:xfrm>
            <a:off x="971550" y="3429000"/>
            <a:ext cx="1368425" cy="1152525"/>
          </a:xfrm>
          <a:prstGeom prst="ellipse">
            <a:avLst/>
          </a:prstGeom>
          <a:solidFill>
            <a:srgbClr val="DC304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zh-CN" dirty="0">
                <a:latin typeface="Arial" panose="020B0604020202020204" pitchFamily="34" charset="0"/>
              </a:rPr>
              <a:t>品质零缺陷的护航者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10" name="椭圆 12"/>
          <p:cNvSpPr/>
          <p:nvPr/>
        </p:nvSpPr>
        <p:spPr>
          <a:xfrm>
            <a:off x="3348038" y="3932238"/>
            <a:ext cx="936625" cy="865187"/>
          </a:xfrm>
          <a:prstGeom prst="ellipse">
            <a:avLst/>
          </a:prstGeom>
          <a:solidFill>
            <a:srgbClr val="DC304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dirty="0">
                <a:latin typeface="Arial" panose="020B0604020202020204" pitchFamily="34" charset="0"/>
              </a:rPr>
              <a:t>快乐岗位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11" name="椭圆 13"/>
          <p:cNvSpPr/>
          <p:nvPr/>
        </p:nvSpPr>
        <p:spPr>
          <a:xfrm>
            <a:off x="5508625" y="2347913"/>
            <a:ext cx="1223963" cy="1009650"/>
          </a:xfrm>
          <a:prstGeom prst="ellipse">
            <a:avLst/>
          </a:prstGeom>
          <a:solidFill>
            <a:srgbClr val="DC304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zh-CN" sz="1600" dirty="0">
                <a:latin typeface="Arial" panose="020B0604020202020204" pitchFamily="34" charset="0"/>
              </a:rPr>
              <a:t>标准化的推动者</a:t>
            </a:r>
            <a:endParaRPr lang="zh-CN" altLang="en-US" sz="1600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12" name="椭圆 14"/>
          <p:cNvSpPr/>
          <p:nvPr/>
        </p:nvSpPr>
        <p:spPr>
          <a:xfrm>
            <a:off x="6877050" y="2708275"/>
            <a:ext cx="936625" cy="1008063"/>
          </a:xfrm>
          <a:prstGeom prst="ellipse">
            <a:avLst/>
          </a:prstGeom>
          <a:solidFill>
            <a:srgbClr val="DC304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1600" dirty="0">
                <a:latin typeface="Arial" panose="020B0604020202020204" pitchFamily="34" charset="0"/>
              </a:rPr>
              <a:t>交货期的保证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25613" name="椭圆 15"/>
          <p:cNvSpPr/>
          <p:nvPr/>
        </p:nvSpPr>
        <p:spPr>
          <a:xfrm>
            <a:off x="4932363" y="3429000"/>
            <a:ext cx="1152525" cy="1079500"/>
          </a:xfrm>
          <a:prstGeom prst="ellipse">
            <a:avLst/>
          </a:prstGeom>
          <a:solidFill>
            <a:srgbClr val="DC304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zh-CN" sz="1600" dirty="0">
                <a:latin typeface="Arial" panose="020B0604020202020204" pitchFamily="34" charset="0"/>
              </a:rPr>
              <a:t>安全的软件设备</a:t>
            </a:r>
            <a:endParaRPr lang="zh-CN" altLang="en-US" sz="1600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14" name="椭圆 16"/>
          <p:cNvSpPr/>
          <p:nvPr/>
        </p:nvSpPr>
        <p:spPr>
          <a:xfrm>
            <a:off x="6732588" y="3716338"/>
            <a:ext cx="1223962" cy="1009650"/>
          </a:xfrm>
          <a:prstGeom prst="ellipse">
            <a:avLst/>
          </a:prstGeom>
          <a:solidFill>
            <a:srgbClr val="DC304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zh-CN" sz="1600" dirty="0">
                <a:latin typeface="Arial" panose="020B0604020202020204" pitchFamily="34" charset="0"/>
              </a:rPr>
              <a:t>高效率的前提</a:t>
            </a:r>
            <a:endParaRPr lang="zh-CN" altLang="en-US" sz="1600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188" y="1527175"/>
            <a:ext cx="4968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+mn-ea"/>
                <a:ea typeface="+mn-ea"/>
                <a:cs typeface="+mn-cs"/>
              </a:rPr>
              <a:t>“</a:t>
            </a:r>
            <a:r>
              <a:rPr kumimoji="0" lang="en-US" altLang="zh-CN" sz="2400" kern="1200" cap="none" spc="0" normalizeH="0" baseline="0" noProof="0" dirty="0">
                <a:latin typeface="+mn-ea"/>
                <a:ea typeface="+mn-ea"/>
                <a:cs typeface="+mn-cs"/>
              </a:rPr>
              <a:t>7S</a:t>
            </a:r>
            <a:r>
              <a:rPr kumimoji="0" lang="zh-CN" altLang="en-US" sz="2400" kern="1200" cap="none" spc="0" normalizeH="0" baseline="0" noProof="0" dirty="0">
                <a:latin typeface="+mn-ea"/>
                <a:ea typeface="+mn-ea"/>
                <a:cs typeface="+mn-cs"/>
              </a:rPr>
              <a:t>”收获的果实，你知道吗？</a:t>
            </a:r>
            <a:endParaRPr kumimoji="0" lang="zh-CN" altLang="en-US" sz="24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5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3" descr="C:\Users\Administrator\AppData\Roaming\Tencent\Users\592888128\QQ\WinTemp\RichOle\7@FV[N0K{]%ZBSPZ3}1VZ)K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773238"/>
            <a:ext cx="7315200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矩形 3"/>
          <p:cNvSpPr/>
          <p:nvPr/>
        </p:nvSpPr>
        <p:spPr>
          <a:xfrm>
            <a:off x="468313" y="908050"/>
            <a:ext cx="2374900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思考与练习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771800" y="2564904"/>
            <a:ext cx="4032448" cy="240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试述</a:t>
            </a:r>
            <a:r>
              <a:rPr kumimoji="0" lang="en-US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“7S”</a:t>
            </a:r>
            <a:r>
              <a:rPr kumimoji="0" lang="zh-CN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管理的定义和目的</a:t>
            </a:r>
            <a:r>
              <a:rPr kumimoji="0" lang="zh-CN" altLang="en-US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？</a:t>
            </a:r>
            <a:endParaRPr kumimoji="0" lang="zh-CN" altLang="zh-CN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试述</a:t>
            </a:r>
            <a:r>
              <a:rPr kumimoji="0" lang="en-US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“7S”</a:t>
            </a:r>
            <a:r>
              <a:rPr kumimoji="0" lang="zh-CN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现场管理的具体内容</a:t>
            </a:r>
            <a:r>
              <a:rPr kumimoji="0" lang="zh-CN" altLang="en-US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？</a:t>
            </a:r>
            <a:endParaRPr kumimoji="0" lang="zh-CN" altLang="zh-CN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结合自己专业想一想有哪些</a:t>
            </a:r>
            <a:r>
              <a:rPr kumimoji="0" lang="en-US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       </a:t>
            </a:r>
            <a:r>
              <a:rPr kumimoji="0" lang="zh-CN" altLang="zh-CN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好习惯、不好的习惯</a:t>
            </a:r>
            <a:r>
              <a:rPr kumimoji="0" lang="zh-CN" altLang="en-US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？</a:t>
            </a:r>
            <a:endParaRPr kumimoji="0" lang="zh-CN" altLang="zh-CN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noFill/>
            <a:miter lim="800000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2291" name="内容占位符 2"/>
          <p:cNvSpPr>
            <a:spLocks noGrp="1" noChangeArrowheads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ln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．了解焊接及其本质；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 </a:t>
            </a:r>
            <a:r>
              <a:rPr kumimoji="0" lang="zh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了解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“7S”</a:t>
            </a:r>
            <a:r>
              <a:rPr kumimoji="0" lang="zh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管理的定义和目的；</a:t>
            </a: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 </a:t>
            </a:r>
            <a:r>
              <a:rPr kumimoji="0" lang="zh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掌握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“7S”</a:t>
            </a:r>
            <a:r>
              <a:rPr kumimoji="0" lang="zh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现场管理的具体内容；</a:t>
            </a: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 </a:t>
            </a:r>
            <a:r>
              <a:rPr kumimoji="0" lang="zh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掌握焊接生产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“7S”</a:t>
            </a:r>
            <a:r>
              <a:rPr kumimoji="0" lang="zh-CN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管理的意义；</a:t>
            </a:r>
            <a:endParaRPr kumimoji="0" lang="zh-CN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矩形 3"/>
          <p:cNvSpPr/>
          <p:nvPr/>
        </p:nvSpPr>
        <p:spPr>
          <a:xfrm>
            <a:off x="827088" y="981075"/>
            <a:ext cx="2016125" cy="57626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charRg st="12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3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charRg st="3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charRg st="51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build="p"/>
      <p:bldP spid="122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1422400" y="2146300"/>
            <a:ext cx="6497638" cy="3657600"/>
            <a:chOff x="1567757" y="2276475"/>
            <a:chExt cx="6497082" cy="3658291"/>
          </a:xfrm>
        </p:grpSpPr>
        <p:sp>
          <p:nvSpPr>
            <p:cNvPr id="14340" name="矩形 2"/>
            <p:cNvSpPr>
              <a:spLocks noChangeArrowheads="1"/>
            </p:cNvSpPr>
            <p:nvPr/>
          </p:nvSpPr>
          <p:spPr bwMode="auto">
            <a:xfrm>
              <a:off x="1567757" y="2276475"/>
              <a:ext cx="3311525" cy="3330575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rPr>
                <a:t>   “7S”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rPr>
                <a:t>起源于日本，指的是在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rPr>
                <a:t>生产现场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rPr>
                <a:t>中对人员，机器，材料，方法等生产要素进行有效的管理，是独特的一种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rPr>
                <a:t>管理方法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宋体" panose="02010600030101010101" pitchFamily="2" charset="-122"/>
                  <a:ea typeface="+mn-ea"/>
                  <a:cs typeface="+mn-cs"/>
                </a:rPr>
                <a:t>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endParaRPr>
            </a:p>
          </p:txBody>
        </p:sp>
        <p:pic>
          <p:nvPicPr>
            <p:cNvPr id="13316" name="Picture 6" descr="C:\Users\Administrator\AppData\Roaming\Tencent\Users\592888128\QQ\WinTemp\RichOle\6{MUBOE9Q50S(I5EL6WBFWS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439563" y="2334366"/>
              <a:ext cx="3625276" cy="3600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rnd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  <p:sp>
        <p:nvSpPr>
          <p:cNvPr id="6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4" name="矩形 2"/>
          <p:cNvSpPr/>
          <p:nvPr/>
        </p:nvSpPr>
        <p:spPr>
          <a:xfrm>
            <a:off x="684213" y="1619250"/>
            <a:ext cx="204311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7S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”的含义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341" name="对象 9"/>
          <p:cNvPicPr>
            <a:picLocks noChangeAspect="1" noChangeArrowheads="1"/>
          </p:cNvPicPr>
          <p:nvPr/>
        </p:nvPicPr>
        <p:blipFill>
          <a:blip r:embed="rId1" cstate="print"/>
          <a:srcRect t="-3310" b="-179"/>
          <a:stretch>
            <a:fillRect/>
          </a:stretch>
        </p:blipFill>
        <p:spPr bwMode="auto">
          <a:xfrm>
            <a:off x="2843213" y="1831971"/>
            <a:ext cx="3384550" cy="43576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AutoShape 8" descr="C:\Users\Administrator\AppData\Roaming\Tencent\Users\592888128\QQ\WinTemp\RichOle\Q_DYEP~_GOx`]K(MNV0`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4" name="AutoShape 9" descr="C:\Users\Administrator\AppData\Roaming\Tencent\Users\592888128\QQ\WinTemp\RichOle\Q_DYEP~_GOx`]K(MNV0`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5" name="AutoShape 10" descr="C:\Users\Administrator\AppData\Roaming\Tencent\Users\592888128\QQ\WinTemp\RichOle\Q_DYEP~_GOx`]K(MNV0`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66" name="Picture 3" descr="C:\Users\Administrator\AppData\Roaming\Tencent\Users\592888128\QQ\WinTemp\RichOle\X`N]L@ZUY%TC7Q7Q]0UYP[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5825" y="4221163"/>
            <a:ext cx="1503363" cy="140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4" descr="C:\Users\Administrator\AppData\Roaming\Tencent\Users\592888128\QQ\WinTemp\RichOle\ZYUOJTE2_RGFCB7]6{ZM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2205038"/>
            <a:ext cx="1600200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右箭头 21"/>
          <p:cNvSpPr/>
          <p:nvPr/>
        </p:nvSpPr>
        <p:spPr>
          <a:xfrm>
            <a:off x="3348038" y="2852738"/>
            <a:ext cx="360362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69" name="Picture 1" descr="C:\Users\Administrator\AppData\Roaming\Tencent\Users\592888128\QQ\WinTemp\RichOle\W]X6FT`WLX}A_L4IQF~9OU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2205038"/>
            <a:ext cx="1620837" cy="145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右箭头 23"/>
          <p:cNvSpPr/>
          <p:nvPr/>
        </p:nvSpPr>
        <p:spPr>
          <a:xfrm>
            <a:off x="5473700" y="2860675"/>
            <a:ext cx="360363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71" name="Picture 2" descr="C:\Users\Administrator\AppData\Roaming\Tencent\Users\592888128\QQ\WinTemp\RichOle\39_0TR``43NDIFB@YJ(UFA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5038"/>
            <a:ext cx="1590675" cy="140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2" name="右弧形箭头 29"/>
          <p:cNvSpPr/>
          <p:nvPr/>
        </p:nvSpPr>
        <p:spPr>
          <a:xfrm>
            <a:off x="7885113" y="3429000"/>
            <a:ext cx="431800" cy="504825"/>
          </a:xfrm>
          <a:prstGeom prst="curvedLeftArrow">
            <a:avLst>
              <a:gd name="adj1" fmla="val 25054"/>
              <a:gd name="adj2" fmla="val 50103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73" name="左箭头 30"/>
          <p:cNvSpPr/>
          <p:nvPr/>
        </p:nvSpPr>
        <p:spPr>
          <a:xfrm>
            <a:off x="6804025" y="4854575"/>
            <a:ext cx="360363" cy="215900"/>
          </a:xfrm>
          <a:prstGeom prst="leftArrow">
            <a:avLst>
              <a:gd name="adj1" fmla="val 50000"/>
              <a:gd name="adj2" fmla="val 5007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74" name="Picture 4" descr="C:\Users\Administrator\AppData\Roaming\Tencent\Users\592888128\QQ\WinTemp\RichOle\XKR`R[B{28]PP{}0{`9`[Q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4221163"/>
            <a:ext cx="1571625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5" name="左箭头 33"/>
          <p:cNvSpPr/>
          <p:nvPr/>
        </p:nvSpPr>
        <p:spPr>
          <a:xfrm>
            <a:off x="4816475" y="4868863"/>
            <a:ext cx="358775" cy="215900"/>
          </a:xfrm>
          <a:prstGeom prst="leftArrow">
            <a:avLst>
              <a:gd name="adj1" fmla="val 50000"/>
              <a:gd name="adj2" fmla="val 4985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76" name="Picture 6" descr="C:\Users\Administrator\AppData\Roaming\Tencent\Users\592888128\QQ\WinTemp\RichOle\NH}ZDKF)IGOIDXAONZ}FXX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538" y="4221163"/>
            <a:ext cx="1728787" cy="1500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7" name="左箭头 35"/>
          <p:cNvSpPr/>
          <p:nvPr/>
        </p:nvSpPr>
        <p:spPr>
          <a:xfrm>
            <a:off x="2527300" y="4868863"/>
            <a:ext cx="358775" cy="215900"/>
          </a:xfrm>
          <a:prstGeom prst="leftArrow">
            <a:avLst>
              <a:gd name="adj1" fmla="val 50000"/>
              <a:gd name="adj2" fmla="val 4985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78" name="Picture 7" descr="C:\Users\Administrator\AppData\Roaming\Tencent\Users\592888128\QQ\WinTemp\RichOle\M_Q_QZR0W4Z$4768W`QJ@}V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8" y="4221163"/>
            <a:ext cx="1630362" cy="154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8" grpId="0" animBg="1"/>
      <p:bldP spid="15370" grpId="0" animBg="1"/>
      <p:bldP spid="15372" grpId="0" animBg="1"/>
      <p:bldP spid="15373" grpId="0" animBg="1"/>
      <p:bldP spid="15375" grpId="0" animBg="1"/>
      <p:bldP spid="153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7" name="AutoShape 8" descr="C:\Users\Administrator\AppData\Roaming\Tencent\Users\592888128\QQ\WinTemp\RichOle\Q_DYEP~_GOx`]K(MNV0`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8" name="AutoShape 9" descr="C:\Users\Administrator\AppData\Roaming\Tencent\Users\592888128\QQ\WinTemp\RichOle\Q_DYEP~_GOx`]K(MNV0`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9" name="AutoShape 10" descr="C:\Users\Administrator\AppData\Roaming\Tencent\Users\592888128\QQ\WinTemp\RichOle\Q_DYEP~_GOx`]K(MNV0`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6390" name="Picture 1" descr="C:\Users\Administrator\AppData\Roaming\Tencent\Users\592888128\QQ\WinTemp\RichOle\J@LF_OI%U7D$P0FXY9DPC(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1989138"/>
            <a:ext cx="6096000" cy="3857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云形标注 20"/>
          <p:cNvSpPr/>
          <p:nvPr/>
        </p:nvSpPr>
        <p:spPr bwMode="auto">
          <a:xfrm>
            <a:off x="6659563" y="1844675"/>
            <a:ext cx="2160587" cy="2305050"/>
          </a:xfrm>
          <a:prstGeom prst="cloudCallout">
            <a:avLst>
              <a:gd name="adj1" fmla="val -35110"/>
              <a:gd name="adj2" fmla="val 92387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p>
            <a:pPr>
              <a:buNone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zh-CN" altLang="en-US" dirty="0">
                <a:latin typeface="Arial" panose="020B0604020202020204" pitchFamily="34" charset="0"/>
              </a:rPr>
              <a:t>“</a:t>
            </a:r>
            <a:r>
              <a:rPr lang="en-US" altLang="zh-CN" dirty="0">
                <a:latin typeface="Arial" panose="020B0604020202020204" pitchFamily="34" charset="0"/>
              </a:rPr>
              <a:t> 7S</a:t>
            </a:r>
            <a:r>
              <a:rPr lang="zh-CN" altLang="en-US" dirty="0">
                <a:latin typeface="Arial" panose="020B0604020202020204" pitchFamily="34" charset="0"/>
              </a:rPr>
              <a:t>”的企业文化是现代企业发展的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</a:rPr>
              <a:t>灵魂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1" name="AutoShape 8" descr="C:\Users\Administrator\AppData\Roaming\Tencent\Users\592888128\QQ\WinTemp\RichOle\Q_DYEP~_GOx`]K(MNV0`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2" name="AutoShape 9" descr="C:\Users\Administrator\AppData\Roaming\Tencent\Users\592888128\QQ\WinTemp\RichOle\Q_DYEP~_GOx`]K(MNV0`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3" name="AutoShape 10" descr="C:\Users\Administrator\AppData\Roaming\Tencent\Users\592888128\QQ\WinTemp\RichOle\Q_DYEP~_GOx`]K(MNV0`Q.jp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4716463" y="1916113"/>
            <a:ext cx="2879725" cy="2305050"/>
            <a:chOff x="4716016" y="1916832"/>
            <a:chExt cx="2880320" cy="2304256"/>
          </a:xfrm>
        </p:grpSpPr>
        <p:pic>
          <p:nvPicPr>
            <p:cNvPr id="17426" name="Picture 11" descr="C:\Users\Administrator\AppData\Roaming\Tencent\Users\592888128\QQ\WinTemp\RichOle\6S_2RSUAR2[L{L$}S0U{WU7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16016" y="1916832"/>
              <a:ext cx="2880320" cy="2304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7" name="矩形 16"/>
            <p:cNvSpPr/>
            <p:nvPr/>
          </p:nvSpPr>
          <p:spPr>
            <a:xfrm>
              <a:off x="6444208" y="1916832"/>
              <a:ext cx="1152128" cy="3600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清理废旧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21"/>
          <p:cNvGrpSpPr/>
          <p:nvPr/>
        </p:nvGrpSpPr>
        <p:grpSpPr>
          <a:xfrm>
            <a:off x="1258888" y="1916113"/>
            <a:ext cx="2881312" cy="2305050"/>
            <a:chOff x="1475656" y="1916832"/>
            <a:chExt cx="2664296" cy="1921662"/>
          </a:xfrm>
        </p:grpSpPr>
        <p:pic>
          <p:nvPicPr>
            <p:cNvPr id="17424" name="Picture 7" descr="C:\Users\Administrator\AppData\Roaming\Tencent\Users\592888128\QQ\WinTemp\RichOle\ZZG[BSE7JCRH7JLW7}8}Y{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5656" y="1916832"/>
              <a:ext cx="2664296" cy="19216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5" name="矩形 19"/>
            <p:cNvSpPr/>
            <p:nvPr/>
          </p:nvSpPr>
          <p:spPr>
            <a:xfrm>
              <a:off x="1475656" y="1916832"/>
              <a:ext cx="1065718" cy="30026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整理车间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7416" name="椭圆 13"/>
          <p:cNvSpPr/>
          <p:nvPr/>
        </p:nvSpPr>
        <p:spPr>
          <a:xfrm>
            <a:off x="3708400" y="3213100"/>
            <a:ext cx="1439863" cy="136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整 理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7" name="TextBox 28"/>
          <p:cNvSpPr txBox="1"/>
          <p:nvPr/>
        </p:nvSpPr>
        <p:spPr>
          <a:xfrm>
            <a:off x="2484438" y="4941888"/>
            <a:ext cx="431958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       </a:t>
            </a:r>
            <a:r>
              <a:rPr lang="zh-CN" altLang="zh-CN" sz="2400" dirty="0">
                <a:latin typeface="Arial" panose="020B0604020202020204" pitchFamily="34" charset="0"/>
              </a:rPr>
              <a:t>整理是把工作场有的物品进行明确的区分，分为要与不要的东西，要的留下来，不要的彻底清除掉。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4" name="组合 42"/>
          <p:cNvGrpSpPr/>
          <p:nvPr/>
        </p:nvGrpSpPr>
        <p:grpSpPr>
          <a:xfrm>
            <a:off x="2116138" y="5375275"/>
            <a:ext cx="4894262" cy="1123950"/>
            <a:chOff x="2116474" y="5374856"/>
            <a:chExt cx="4894012" cy="1124836"/>
          </a:xfrm>
        </p:grpSpPr>
        <p:cxnSp>
          <p:nvCxnSpPr>
            <p:cNvPr id="17420" name="直接连接符 26"/>
            <p:cNvCxnSpPr/>
            <p:nvPr/>
          </p:nvCxnSpPr>
          <p:spPr>
            <a:xfrm>
              <a:off x="2149946" y="5725998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21" name="直接连接符 39"/>
            <p:cNvCxnSpPr/>
            <p:nvPr/>
          </p:nvCxnSpPr>
          <p:spPr>
            <a:xfrm>
              <a:off x="2123728" y="609329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22" name="直接连接符 40"/>
            <p:cNvCxnSpPr/>
            <p:nvPr/>
          </p:nvCxnSpPr>
          <p:spPr>
            <a:xfrm>
              <a:off x="2130988" y="6492434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7423" name="直接连接符 41"/>
            <p:cNvCxnSpPr/>
            <p:nvPr/>
          </p:nvCxnSpPr>
          <p:spPr>
            <a:xfrm>
              <a:off x="2116474" y="537485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21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6" grpId="0" animBg="1"/>
      <p:bldP spid="174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4716463" y="1916113"/>
            <a:ext cx="2808287" cy="2089150"/>
            <a:chOff x="4716016" y="1916832"/>
            <a:chExt cx="2808312" cy="2088232"/>
          </a:xfrm>
        </p:grpSpPr>
        <p:pic>
          <p:nvPicPr>
            <p:cNvPr id="18446" name="Picture 13" descr="E:\5月底完成-电子教案-无锡吴志亚pp\图片ppt\96QP)W{Q8Q{_[V(Z[EI5QOP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16016" y="1916832"/>
              <a:ext cx="2808312" cy="20882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7" name="矩形 8"/>
            <p:cNvSpPr/>
            <p:nvPr/>
          </p:nvSpPr>
          <p:spPr>
            <a:xfrm>
              <a:off x="6372200" y="1916832"/>
              <a:ext cx="1129722" cy="3600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区域划分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>
            <a:off x="1116013" y="1916113"/>
            <a:ext cx="2882900" cy="2089150"/>
            <a:chOff x="1116013" y="1916113"/>
            <a:chExt cx="2882900" cy="2089150"/>
          </a:xfrm>
        </p:grpSpPr>
        <p:pic>
          <p:nvPicPr>
            <p:cNvPr id="18444" name="图片 5" descr="QQ图片2015061319561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6013" y="1916113"/>
              <a:ext cx="2882900" cy="20891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5" name="矩形 9"/>
            <p:cNvSpPr/>
            <p:nvPr/>
          </p:nvSpPr>
          <p:spPr>
            <a:xfrm>
              <a:off x="1116013" y="1916113"/>
              <a:ext cx="1152525" cy="36036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合理布置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8438" name="椭圆 7"/>
          <p:cNvSpPr/>
          <p:nvPr/>
        </p:nvSpPr>
        <p:spPr>
          <a:xfrm>
            <a:off x="3708400" y="3284538"/>
            <a:ext cx="1439863" cy="136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整 顿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TextBox 15"/>
          <p:cNvSpPr txBox="1"/>
          <p:nvPr/>
        </p:nvSpPr>
        <p:spPr>
          <a:xfrm>
            <a:off x="2411413" y="4941888"/>
            <a:ext cx="42481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       </a:t>
            </a:r>
            <a:r>
              <a:rPr lang="zh-CN" altLang="zh-CN" sz="2400" dirty="0">
                <a:latin typeface="Arial" panose="020B0604020202020204" pitchFamily="34" charset="0"/>
              </a:rPr>
              <a:t>整顿是把留下来的东西进行定位定置，并且明确地加以标识的过程。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4" name="组合 27"/>
          <p:cNvGrpSpPr/>
          <p:nvPr/>
        </p:nvGrpSpPr>
        <p:grpSpPr>
          <a:xfrm>
            <a:off x="2116138" y="5375275"/>
            <a:ext cx="4897437" cy="747713"/>
            <a:chOff x="2116474" y="5374856"/>
            <a:chExt cx="4896828" cy="747478"/>
          </a:xfrm>
        </p:grpSpPr>
        <p:cxnSp>
          <p:nvCxnSpPr>
            <p:cNvPr id="18441" name="直接连接符 24"/>
            <p:cNvCxnSpPr/>
            <p:nvPr/>
          </p:nvCxnSpPr>
          <p:spPr>
            <a:xfrm>
              <a:off x="2116474" y="537485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42" name="直接连接符 25"/>
            <p:cNvCxnSpPr/>
            <p:nvPr/>
          </p:nvCxnSpPr>
          <p:spPr>
            <a:xfrm>
              <a:off x="2152762" y="5759480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8443" name="直接连接符 26"/>
            <p:cNvCxnSpPr/>
            <p:nvPr/>
          </p:nvCxnSpPr>
          <p:spPr>
            <a:xfrm>
              <a:off x="2145508" y="611507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5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8" grpId="0" animBg="1"/>
      <p:bldP spid="18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3"/>
          <p:cNvSpPr/>
          <p:nvPr/>
        </p:nvSpPr>
        <p:spPr>
          <a:xfrm>
            <a:off x="468313" y="908050"/>
            <a:ext cx="4967287" cy="576263"/>
          </a:xfrm>
          <a:prstGeom prst="rect">
            <a:avLst/>
          </a:prstGeom>
          <a:solidFill>
            <a:srgbClr val="17375E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en-US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3.2.1</a:t>
            </a:r>
            <a:r>
              <a:rPr lang="zh-CN" altLang="zh-CN" sz="2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焊接生产的管理</a:t>
            </a:r>
            <a:endParaRPr lang="zh-CN" altLang="en-US" sz="24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1116013" y="1916113"/>
            <a:ext cx="2879725" cy="2182812"/>
            <a:chOff x="1115616" y="1916831"/>
            <a:chExt cx="2880320" cy="2182445"/>
          </a:xfrm>
        </p:grpSpPr>
        <p:pic>
          <p:nvPicPr>
            <p:cNvPr id="19470" name="Picture 3" descr="C:\Users\Administrator\AppData\Roaming\Tencent\Users\592888128\QQ\WinTemp\RichOle\}2JCVDF}6`%{{T2@9Z0MHTB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5616" y="1916831"/>
              <a:ext cx="2880320" cy="21824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1" name="矩形 9"/>
            <p:cNvSpPr/>
            <p:nvPr/>
          </p:nvSpPr>
          <p:spPr>
            <a:xfrm>
              <a:off x="1115616" y="1916832"/>
              <a:ext cx="1152128" cy="3600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工位清扫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9460" name="TextBox 15"/>
          <p:cNvSpPr txBox="1"/>
          <p:nvPr/>
        </p:nvSpPr>
        <p:spPr>
          <a:xfrm>
            <a:off x="2411413" y="4941888"/>
            <a:ext cx="42481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       </a:t>
            </a:r>
            <a:r>
              <a:rPr lang="zh-CN" altLang="zh-CN" sz="2400" dirty="0">
                <a:latin typeface="Arial" panose="020B0604020202020204" pitchFamily="34" charset="0"/>
              </a:rPr>
              <a:t>清扫是将不需要的东西加以排除、丢弃，以保持工作场所无垃圾、无污秽之状态。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3" name="组合 27"/>
          <p:cNvGrpSpPr/>
          <p:nvPr/>
        </p:nvGrpSpPr>
        <p:grpSpPr>
          <a:xfrm>
            <a:off x="2116138" y="5375275"/>
            <a:ext cx="4897437" cy="747713"/>
            <a:chOff x="2116474" y="5374856"/>
            <a:chExt cx="4896828" cy="747478"/>
          </a:xfrm>
        </p:grpSpPr>
        <p:cxnSp>
          <p:nvCxnSpPr>
            <p:cNvPr id="19467" name="直接连接符 24"/>
            <p:cNvCxnSpPr/>
            <p:nvPr/>
          </p:nvCxnSpPr>
          <p:spPr>
            <a:xfrm>
              <a:off x="2116474" y="537485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9468" name="直接连接符 25"/>
            <p:cNvCxnSpPr/>
            <p:nvPr/>
          </p:nvCxnSpPr>
          <p:spPr>
            <a:xfrm>
              <a:off x="2152762" y="5759480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9469" name="直接连接符 26"/>
            <p:cNvCxnSpPr/>
            <p:nvPr/>
          </p:nvCxnSpPr>
          <p:spPr>
            <a:xfrm>
              <a:off x="2145508" y="6115076"/>
              <a:ext cx="4860540" cy="725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</p:grpSp>
      <p:grpSp>
        <p:nvGrpSpPr>
          <p:cNvPr id="4" name="组合 20"/>
          <p:cNvGrpSpPr/>
          <p:nvPr/>
        </p:nvGrpSpPr>
        <p:grpSpPr>
          <a:xfrm>
            <a:off x="4716463" y="1914525"/>
            <a:ext cx="2862262" cy="2162175"/>
            <a:chOff x="4716019" y="1914636"/>
            <a:chExt cx="2862441" cy="2162196"/>
          </a:xfrm>
        </p:grpSpPr>
        <p:pic>
          <p:nvPicPr>
            <p:cNvPr id="19465" name="Picture 4" descr="C:\Users\Administrator\AppData\Roaming\Tencent\Users\592888128\QQ\WinTemp\RichOle\5~855RODXYH8HF{R58TAF{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6019" y="1916832"/>
              <a:ext cx="2862441" cy="2160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矩形 18"/>
            <p:cNvSpPr/>
            <p:nvPr/>
          </p:nvSpPr>
          <p:spPr>
            <a:xfrm>
              <a:off x="6414572" y="1914636"/>
              <a:ext cx="1152128" cy="3600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r>
                <a:rPr lang="zh-CN" altLang="en-US" dirty="0">
                  <a:latin typeface="Arial" panose="020B0604020202020204" pitchFamily="34" charset="0"/>
                </a:rPr>
                <a:t>工作环境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9463" name="椭圆 7"/>
          <p:cNvSpPr/>
          <p:nvPr/>
        </p:nvSpPr>
        <p:spPr>
          <a:xfrm>
            <a:off x="3708400" y="3284538"/>
            <a:ext cx="1439863" cy="13684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清 扫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标题 1"/>
          <p:cNvSpPr txBox="1">
            <a:spLocks noChangeArrowheads="1"/>
          </p:cNvSpPr>
          <p:nvPr/>
        </p:nvSpPr>
        <p:spPr bwMode="auto">
          <a:xfrm>
            <a:off x="457200" y="203200"/>
            <a:ext cx="8229600" cy="633413"/>
          </a:xfrm>
          <a:prstGeom prst="rect">
            <a:avLst/>
          </a:prstGeom>
          <a:ln>
            <a:miter lim="800000"/>
          </a:ln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3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.</a:t>
            </a:r>
            <a:r>
              <a:rPr kumimoji="0" lang="zh-CN" alt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2</a:t>
            </a:r>
            <a:r>
              <a:rPr kumimoji="0" lang="en-US" sz="2800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  </a:t>
            </a:r>
            <a:r>
              <a:rPr kumimoji="0" lang="zh-CN" altLang="en-US" sz="2800" b="1" kern="0" cap="none" spc="0" normalizeH="0" baseline="0" noProof="0">
                <a:solidFill>
                  <a:srgbClr val="F2F2F2"/>
                </a:solidFill>
                <a:latin typeface="+mj-ea"/>
                <a:ea typeface="+mj-ea"/>
                <a:cs typeface="+mj-cs"/>
              </a:rPr>
              <a:t>好习惯等于成功的一半---“7S”管理</a:t>
            </a:r>
            <a:endParaRPr kumimoji="0" lang="zh-CN" altLang="en-US" sz="2800" b="1" kern="0" cap="none" spc="0" normalizeH="0" baseline="0" noProof="0" dirty="0">
              <a:solidFill>
                <a:srgbClr val="F2F2F2"/>
              </a:solidFill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/>
      <p:bldP spid="1946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Arial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WPS 演示</Application>
  <PresentationFormat>全屏显示(4:3)</PresentationFormat>
  <Paragraphs>163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黑体</vt:lpstr>
      <vt:lpstr>Times New Roman</vt:lpstr>
      <vt:lpstr>Calibri</vt:lpstr>
      <vt:lpstr>微软雅黑</vt:lpstr>
      <vt:lpstr>Arial Unicode MS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可人</cp:lastModifiedBy>
  <cp:revision>141</cp:revision>
  <dcterms:created xsi:type="dcterms:W3CDTF">2013-10-30T09:04:50Z</dcterms:created>
  <dcterms:modified xsi:type="dcterms:W3CDTF">2025-08-22T02:54:20Z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24FFDFAF028045C3ACDA2FC0BF77F42E_12</vt:lpwstr>
  </property>
</Properties>
</file>