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20"/>
  </p:handoutMasterIdLst>
  <p:sldIdLst>
    <p:sldId id="288" r:id="rId3"/>
    <p:sldId id="271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71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0"/>
    <p:restoredTop sz="94727"/>
  </p:normalViewPr>
  <p:slideViewPr>
    <p:cSldViewPr showGuides="1">
      <p:cViewPr varScale="1">
        <p:scale>
          <a:sx n="60" d="100"/>
          <a:sy n="60" d="100"/>
        </p:scale>
        <p:origin x="-91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handoutMaster" Target="handoutMasters/handoutMaster1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0418" name="页眉占位符 60417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endParaRPr lang="zh-CN" altLang="en-US" sz="1200" dirty="0"/>
          </a:p>
        </p:txBody>
      </p:sp>
      <p:sp>
        <p:nvSpPr>
          <p:cNvPr id="60419" name="日期占位符 60418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/>
            <a:fld id="{BB962C8B-B14F-4D97-AF65-F5344CB8AC3E}" type="datetimeFigureOut">
              <a:rPr lang="zh-CN" altLang="en-US" sz="1200" dirty="0"/>
            </a:fld>
            <a:endParaRPr lang="zh-CN" altLang="en-US" sz="1200" dirty="0"/>
          </a:p>
        </p:txBody>
      </p:sp>
      <p:sp>
        <p:nvSpPr>
          <p:cNvPr id="60420" name="页脚占位符 60419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/>
            <a:endParaRPr lang="zh-CN" altLang="en-US" sz="1200" dirty="0"/>
          </a:p>
        </p:txBody>
      </p:sp>
      <p:sp>
        <p:nvSpPr>
          <p:cNvPr id="60421" name="灯片编号占位符 60420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664FA7-52C5-4E43-A6C7-4B5EF7BFB1E7}" type="datetimeFigureOut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17FF933-4B8C-4BD7-A31A-726C714ED505}" type="datetimeFigureOut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文本框 2053"/>
          <p:cNvSpPr txBox="1"/>
          <p:nvPr userDrawn="1"/>
        </p:nvSpPr>
        <p:spPr>
          <a:xfrm>
            <a:off x="1547813" y="150813"/>
            <a:ext cx="67691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en-US" altLang="zh-CN" sz="2800" b="1">
                <a:solidFill>
                  <a:schemeClr val="bg1"/>
                </a:solidFill>
                <a:latin typeface="Arial" panose="020B0604020202020204" pitchFamily="34" charset="0"/>
              </a:rPr>
              <a:t>2.6</a:t>
            </a:r>
            <a:r>
              <a:rPr lang="zh-CN" altLang="en-US" sz="2800" b="1" dirty="0">
                <a:solidFill>
                  <a:schemeClr val="bg1"/>
                </a:solidFill>
                <a:latin typeface="Arial" panose="020B0604020202020204" pitchFamily="34" charset="0"/>
              </a:rPr>
              <a:t>瑕瑜互见统筹兼顾</a:t>
            </a:r>
            <a:r>
              <a:rPr lang="en-US" altLang="zh-CN" sz="2800" b="1">
                <a:solidFill>
                  <a:schemeClr val="bg1"/>
                </a:solidFill>
                <a:latin typeface="Arial" panose="020B0604020202020204" pitchFamily="34" charset="0"/>
              </a:rPr>
              <a:t>---</a:t>
            </a:r>
            <a:r>
              <a:rPr lang="zh-CN" altLang="en-US" sz="2800" b="1" dirty="0">
                <a:solidFill>
                  <a:schemeClr val="bg1"/>
                </a:solidFill>
                <a:latin typeface="Arial" panose="020B0604020202020204" pitchFamily="34" charset="0"/>
              </a:rPr>
              <a:t>焊接应力与变形</a:t>
            </a:r>
            <a:r>
              <a:rPr lang="zh-CN" altLang="en-US" sz="2800" dirty="0">
                <a:latin typeface="Arial" panose="020B0604020202020204" pitchFamily="34" charset="0"/>
              </a:rPr>
              <a:t> </a:t>
            </a:r>
            <a:endParaRPr lang="zh-CN" altLang="en-US" sz="2800" dirty="0">
              <a:latin typeface="Arial" panose="020B0604020202020204" pitchFamily="34" charset="0"/>
            </a:endParaRPr>
          </a:p>
        </p:txBody>
      </p:sp>
      <p:sp>
        <p:nvSpPr>
          <p:cNvPr id="2055" name="文本框 2054"/>
          <p:cNvSpPr txBox="1"/>
          <p:nvPr userDrawn="1"/>
        </p:nvSpPr>
        <p:spPr>
          <a:xfrm>
            <a:off x="25400" y="1052513"/>
            <a:ext cx="9112250" cy="5805487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lvl="0" eaLnBrk="1" hangingPunct="1">
              <a:spcBef>
                <a:spcPct val="50000"/>
              </a:spcBef>
            </a:pP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2630"/>
            <a:ext cx="8229600" cy="634082"/>
          </a:xfrm>
          <a:prstGeom prst="rect">
            <a:avLst/>
          </a:prstGeom>
        </p:spPr>
        <p:txBody>
          <a:bodyPr/>
          <a:lstStyle>
            <a:lvl1pPr>
              <a:defRPr sz="2800"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2400" baseline="0"/>
            </a:lvl1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7C48AB-C1D3-4A89-863B-1B2B134ABE5B}" type="datetimeFigureOut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FA6F762-C94E-4885-9008-40AC624B8706}" type="datetimeFigureOut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4006827-ADD3-4B22-8CC9-5635176CAE04}" type="datetimeFigureOut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0063A74-7160-473A-BC52-47EA92F78938}" type="datetimeFigureOut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6551C80-A53B-4F5A-AA8D-8EA47356BE7B}" type="datetimeFigureOut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C1819F6-B4B5-4560-A7EA-4092482F0A29}" type="datetimeFigureOut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48F003B-01CE-48E8-AA0C-5F20F3AAAC4B}" type="datetimeFigureOut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D2D1C25-B90E-4FA5-90D9-4E67F2A2B520}" type="datetimeFigureOut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8" descr="C:\Documents and Settings\Administrator\Application Data\Tencent\Users\76418276\QQ\WinTemp\RichOle\3XW}ORJWNMWGN4LLI@XYFBI.png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黑体" panose="02010609060101010101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黑体" panose="02010609060101010101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黑体" panose="02010609060101010101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黑体" panose="02010609060101010101" pitchFamily="49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hyperlink" Target="http://www.cmpbook.com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1.jpeg"/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7.jpeg"/><Relationship Id="rId1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2290" name="Picture 4" descr="机工社标">
            <a:hlinkClick r:id="rId1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4163" y="0"/>
            <a:ext cx="3779837" cy="765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2" name="TextBox 1"/>
          <p:cNvSpPr txBox="1"/>
          <p:nvPr/>
        </p:nvSpPr>
        <p:spPr>
          <a:xfrm>
            <a:off x="684213" y="188913"/>
            <a:ext cx="3725862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00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“</a:t>
            </a:r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十四五</a:t>
            </a:r>
            <a:r>
              <a:rPr lang="en-US" altLang="zh-CN" sz="200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”</a:t>
            </a:r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职业教育国家规划教材</a:t>
            </a:r>
            <a:endParaRPr lang="zh-CN" altLang="en-US" sz="2000" dirty="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12301" name="Picture 8" descr="000cf1a449a10946c12f01"/>
          <p:cNvPicPr preferRelativeResize="0"/>
          <p:nvPr/>
        </p:nvPicPr>
        <p:blipFill>
          <a:blip r:embed="rId3"/>
          <a:srcRect b="5148"/>
          <a:stretch>
            <a:fillRect/>
          </a:stretch>
        </p:blipFill>
        <p:spPr>
          <a:xfrm>
            <a:off x="323850" y="4752975"/>
            <a:ext cx="2524125" cy="16287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302" name="Picture 9" descr="GFEK[)WIETUU_`SWRRW0~V6"/>
          <p:cNvPicPr>
            <a:picLocks noChangeAspect="1"/>
          </p:cNvPicPr>
          <p:nvPr/>
        </p:nvPicPr>
        <p:blipFill>
          <a:blip r:embed="rId4"/>
          <a:srcRect b="50349"/>
          <a:stretch>
            <a:fillRect/>
          </a:stretch>
        </p:blipFill>
        <p:spPr>
          <a:xfrm>
            <a:off x="3420110" y="4743450"/>
            <a:ext cx="2524125" cy="16287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矩形 1"/>
          <p:cNvSpPr/>
          <p:nvPr/>
        </p:nvSpPr>
        <p:spPr>
          <a:xfrm>
            <a:off x="2484120" y="2132965"/>
            <a:ext cx="385572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72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走进焊接</a:t>
            </a:r>
            <a:endParaRPr lang="zh-CN" altLang="en-US" sz="72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47112" name="图片 47111" descr="图1-6 国产C919大型客机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44615" y="4725035"/>
            <a:ext cx="2277110" cy="160083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文本框 2"/>
          <p:cNvSpPr txBox="1"/>
          <p:nvPr/>
        </p:nvSpPr>
        <p:spPr>
          <a:xfrm>
            <a:off x="2915920" y="3860800"/>
            <a:ext cx="3861435" cy="5835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200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主编：吴志亚</a:t>
            </a:r>
            <a:endParaRPr lang="zh-CN" altLang="en-US" sz="3200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468313" y="908050"/>
            <a:ext cx="6767513" cy="5762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en-US" altLang="zh-CN" sz="2400" b="1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2.6.2</a:t>
            </a:r>
            <a:r>
              <a:rPr lang="zh-CN" altLang="en-US" sz="2400" b="1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焊接应力的分类与控制 </a:t>
            </a:r>
            <a:endParaRPr lang="zh-CN" altLang="zh-CN" sz="2400" b="1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9269" name="矩形 2"/>
          <p:cNvSpPr/>
          <p:nvPr/>
        </p:nvSpPr>
        <p:spPr>
          <a:xfrm>
            <a:off x="684213" y="1628775"/>
            <a:ext cx="48958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3.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消除焊接残余应力的方法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9270" name="文本框 139269"/>
          <p:cNvSpPr txBox="1"/>
          <p:nvPr/>
        </p:nvSpPr>
        <p:spPr>
          <a:xfrm>
            <a:off x="1116013" y="2492375"/>
            <a:ext cx="6551612" cy="3670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）热处理法：</a:t>
            </a:r>
            <a:r>
              <a:rPr lang="zh-CN" altLang="en-US" dirty="0">
                <a:latin typeface="Arial" panose="020B0604020202020204" pitchFamily="34" charset="0"/>
              </a:rPr>
              <a:t>通过消除应力退火或高温回火的焊后热处理方法，利用高温时金属材料屈服点下降和蠕变现象来松弛焊接残余应力。 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）振动法：</a:t>
            </a:r>
            <a:r>
              <a:rPr lang="zh-CN" altLang="en-US" dirty="0">
                <a:latin typeface="Arial" panose="020B0604020202020204" pitchFamily="34" charset="0"/>
              </a:rPr>
              <a:t>利用稳定共振所产生的变载应力，使焊接接头拉伸残余应力区产生塑性变形，从而松弛焊接残余应力。 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）机械拉伸法：</a:t>
            </a:r>
            <a:r>
              <a:rPr lang="zh-CN" altLang="en-US" dirty="0">
                <a:latin typeface="Arial" panose="020B0604020202020204" pitchFamily="34" charset="0"/>
              </a:rPr>
              <a:t>对焊接结构进行加载，使焊接接头塑性变形区得到拉伸，可减小由焊接引起的局部压缩塑性变形量，从而消除部分焊接残余应力。 </a:t>
            </a:r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9" grpId="0"/>
      <p:bldP spid="1392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468313" y="908050"/>
            <a:ext cx="6767513" cy="5762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en-US" altLang="zh-CN" sz="2400" b="1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2.6.3</a:t>
            </a:r>
            <a:r>
              <a:rPr lang="zh-CN" altLang="en-US" sz="2400" b="1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焊接变形的分类与控制 </a:t>
            </a:r>
            <a:endParaRPr lang="zh-CN" altLang="zh-CN" sz="2400" b="1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0293" name="矩形 2"/>
          <p:cNvSpPr/>
          <p:nvPr/>
        </p:nvSpPr>
        <p:spPr>
          <a:xfrm>
            <a:off x="684213" y="1628775"/>
            <a:ext cx="48958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焊接变形的种类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0295" name="文本框 140294"/>
          <p:cNvSpPr txBox="1"/>
          <p:nvPr/>
        </p:nvSpPr>
        <p:spPr>
          <a:xfrm>
            <a:off x="395288" y="2122488"/>
            <a:ext cx="8569325" cy="29495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）收缩变形：焊接接头焊后冷却过程中发生缩短现象称为收缩变形。 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3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）弯曲变形：长构件因不均匀加热和冷却于焊后两端翘起的变形，称弯曲变形，又称翘曲变形。如图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2-158a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所示。  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3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）角变形：由于焊接区沿板材厚度方向不均匀的横向收缩而引起的回转变形，如图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2-158b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所示。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3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）波浪变形：因不均匀加热，焊后构件呈波浪状变形，如图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2-158c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所示 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3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）扭曲变形：由于装配不良，施焊程序不合理等，焊后构件发生扭曲，称扭曲变形。图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2-158d </a:t>
            </a:r>
            <a:endParaRPr lang="en-US" altLang="zh-CN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40297" name="图片 140296" descr="弯曲变形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5288" y="5013325"/>
            <a:ext cx="2105025" cy="13604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0298" name="图片 140297" descr="角变形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4438" y="5013325"/>
            <a:ext cx="2201862" cy="13604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0299" name="图片 140298" descr="波浪变形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6463" y="5013325"/>
            <a:ext cx="2105025" cy="12557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0300" name="图片 140299" descr="扭曲变形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2588" y="5013325"/>
            <a:ext cx="2225675" cy="127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0301" name="文本框 140300"/>
          <p:cNvSpPr txBox="1"/>
          <p:nvPr/>
        </p:nvSpPr>
        <p:spPr>
          <a:xfrm>
            <a:off x="1258888" y="6453188"/>
            <a:ext cx="892175" cy="200025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/>
          <a:p>
            <a:pPr algn="just"/>
            <a:r>
              <a:rPr lang="en-US" altLang="zh-CN" sz="900">
                <a:latin typeface="Times New Roman" panose="02020603050405020304" pitchFamily="18" charset="0"/>
              </a:rPr>
              <a:t>a)  </a:t>
            </a:r>
            <a:r>
              <a:rPr lang="zh-CN" altLang="en-US" sz="900" dirty="0">
                <a:latin typeface="Times New Roman" panose="02020603050405020304" pitchFamily="18" charset="0"/>
              </a:rPr>
              <a:t>弯曲变形</a:t>
            </a:r>
            <a:endParaRPr lang="zh-CN" altLang="en-US" sz="900" dirty="0">
              <a:latin typeface="Times New Roman" panose="02020603050405020304" pitchFamily="18" charset="0"/>
            </a:endParaRPr>
          </a:p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40302" name="文本框 140301"/>
          <p:cNvSpPr txBox="1"/>
          <p:nvPr/>
        </p:nvSpPr>
        <p:spPr>
          <a:xfrm>
            <a:off x="3419475" y="6453188"/>
            <a:ext cx="892175" cy="200025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/>
          <a:p>
            <a:pPr algn="just"/>
            <a:r>
              <a:rPr lang="en-US" altLang="zh-CN" sz="900">
                <a:latin typeface="Times New Roman" panose="02020603050405020304" pitchFamily="18" charset="0"/>
              </a:rPr>
              <a:t>b)  </a:t>
            </a:r>
            <a:r>
              <a:rPr lang="zh-CN" altLang="en-US" sz="900" dirty="0">
                <a:latin typeface="Times New Roman" panose="02020603050405020304" pitchFamily="18" charset="0"/>
              </a:rPr>
              <a:t>角变形</a:t>
            </a:r>
            <a:endParaRPr lang="zh-CN" altLang="en-US" sz="900" dirty="0">
              <a:latin typeface="Times New Roman" panose="02020603050405020304" pitchFamily="18" charset="0"/>
            </a:endParaRPr>
          </a:p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40303" name="文本框 140302"/>
          <p:cNvSpPr txBox="1"/>
          <p:nvPr/>
        </p:nvSpPr>
        <p:spPr>
          <a:xfrm>
            <a:off x="5508625" y="6453188"/>
            <a:ext cx="892175" cy="200025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/>
          <a:p>
            <a:pPr algn="just"/>
            <a:r>
              <a:rPr lang="en-US" altLang="zh-CN" sz="900">
                <a:latin typeface="Times New Roman" panose="02020603050405020304" pitchFamily="18" charset="0"/>
              </a:rPr>
              <a:t>c)  </a:t>
            </a:r>
            <a:r>
              <a:rPr lang="zh-CN" altLang="en-US" sz="900" dirty="0">
                <a:latin typeface="Times New Roman" panose="02020603050405020304" pitchFamily="18" charset="0"/>
              </a:rPr>
              <a:t>波浪变形</a:t>
            </a:r>
            <a:endParaRPr lang="zh-CN" altLang="en-US" sz="900" dirty="0">
              <a:latin typeface="Times New Roman" panose="02020603050405020304" pitchFamily="18" charset="0"/>
            </a:endParaRPr>
          </a:p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40304" name="文本框 140303"/>
          <p:cNvSpPr txBox="1"/>
          <p:nvPr/>
        </p:nvSpPr>
        <p:spPr>
          <a:xfrm>
            <a:off x="7524750" y="6453188"/>
            <a:ext cx="892175" cy="200025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/>
          <a:p>
            <a:pPr algn="just"/>
            <a:r>
              <a:rPr lang="en-US" altLang="zh-CN" sz="900">
                <a:latin typeface="Times New Roman" panose="02020603050405020304" pitchFamily="18" charset="0"/>
              </a:rPr>
              <a:t>d)  </a:t>
            </a:r>
            <a:r>
              <a:rPr lang="zh-CN" altLang="en-US" sz="900" dirty="0">
                <a:latin typeface="Times New Roman" panose="02020603050405020304" pitchFamily="18" charset="0"/>
              </a:rPr>
              <a:t>扭曲变形</a:t>
            </a:r>
            <a:endParaRPr lang="zh-CN" altLang="en-US" sz="900" dirty="0">
              <a:latin typeface="Times New Roman" panose="02020603050405020304" pitchFamily="18" charset="0"/>
            </a:endParaRPr>
          </a:p>
          <a:p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4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40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40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40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40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40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40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40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0293" grpId="0"/>
      <p:bldP spid="140295" grpId="0"/>
      <p:bldP spid="140301" grpId="0" animBg="1"/>
      <p:bldP spid="140302" grpId="0" animBg="1"/>
      <p:bldP spid="140303" grpId="0" animBg="1"/>
      <p:bldP spid="14030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468313" y="908050"/>
            <a:ext cx="6767513" cy="5762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en-US" altLang="zh-CN" sz="2400" b="1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2.6.3</a:t>
            </a:r>
            <a:r>
              <a:rPr lang="zh-CN" altLang="en-US" sz="2400" b="1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焊接变形的分类与控制 </a:t>
            </a:r>
            <a:endParaRPr lang="zh-CN" altLang="zh-CN" sz="2400" b="1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1317" name="矩形 2"/>
          <p:cNvSpPr/>
          <p:nvPr/>
        </p:nvSpPr>
        <p:spPr>
          <a:xfrm>
            <a:off x="684213" y="1628775"/>
            <a:ext cx="48958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控制残余变形的工艺措施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1318" name="文本框 141317"/>
          <p:cNvSpPr txBox="1"/>
          <p:nvPr/>
        </p:nvSpPr>
        <p:spPr>
          <a:xfrm>
            <a:off x="611188" y="2420938"/>
            <a:ext cx="3960812" cy="38068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）反变形法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在焊接前对焊件施加具有大小相同、方向相反的变形，以抵消焊后发生变形的方法，称为反变形法。图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2-159a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所示为反变形法的示例。反变形法需要积累实践经验数据，是能够很好地控制焊接变形。反变形法主要用来减小角变形和弯曲变形。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41321" name="图片 141320" descr="反变形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2363" y="2817813"/>
            <a:ext cx="3743325" cy="280193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1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7" grpId="0"/>
      <p:bldP spid="1413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42340" name="图片 142339" descr="刚性固定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03800" y="2997200"/>
            <a:ext cx="3598863" cy="26146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矩形 3"/>
          <p:cNvSpPr/>
          <p:nvPr/>
        </p:nvSpPr>
        <p:spPr>
          <a:xfrm>
            <a:off x="468313" y="908050"/>
            <a:ext cx="6767513" cy="5762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en-US" altLang="zh-CN" sz="2400" b="1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2.6.3</a:t>
            </a:r>
            <a:r>
              <a:rPr lang="zh-CN" altLang="en-US" sz="2400" b="1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焊接变形的分类与控制 </a:t>
            </a:r>
            <a:endParaRPr lang="zh-CN" altLang="zh-CN" sz="2400" b="1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2342" name="矩形 2"/>
          <p:cNvSpPr/>
          <p:nvPr/>
        </p:nvSpPr>
        <p:spPr>
          <a:xfrm>
            <a:off x="684213" y="1628775"/>
            <a:ext cx="48958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控制残余变形的工艺措施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2343" name="文本框 142342"/>
          <p:cNvSpPr txBox="1"/>
          <p:nvPr/>
        </p:nvSpPr>
        <p:spPr>
          <a:xfrm>
            <a:off x="755650" y="2420938"/>
            <a:ext cx="3960813" cy="4021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）刚性固定法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30000"/>
              </a:lnSpc>
            </a:pP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3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当焊件刚性较小时，利用外加刚性拘束来减小焊件焊后变形的方法称为刚性固定法。刚性固定法用于薄板是很有效的，特别是用来防止由于焊缝纵向收缩而产生的波浪变形更有效。图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2-159b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所示是利用夹具刚性固定防止角变形。刚性固定法焊后的应力大，不适用于容易裂的金属材料和结构的焊接。</a:t>
            </a:r>
            <a:r>
              <a:rPr lang="zh-CN" altLang="en-US" dirty="0">
                <a:latin typeface="Arial" panose="020B0604020202020204" pitchFamily="34" charset="0"/>
              </a:rPr>
              <a:t> </a:t>
            </a:r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2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4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468313" y="908050"/>
            <a:ext cx="6767513" cy="5762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en-US" altLang="zh-CN" sz="2400" b="1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2.6.3</a:t>
            </a:r>
            <a:r>
              <a:rPr lang="zh-CN" altLang="en-US" sz="2400" b="1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焊接变形的分类与控制 </a:t>
            </a:r>
            <a:endParaRPr lang="zh-CN" altLang="zh-CN" sz="2400" b="1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3365" name="矩形 2"/>
          <p:cNvSpPr/>
          <p:nvPr/>
        </p:nvSpPr>
        <p:spPr>
          <a:xfrm>
            <a:off x="684213" y="1628775"/>
            <a:ext cx="48958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控制残余变形的工艺措施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3367" name="文本框 143366"/>
          <p:cNvSpPr txBox="1"/>
          <p:nvPr/>
        </p:nvSpPr>
        <p:spPr>
          <a:xfrm>
            <a:off x="900113" y="2276475"/>
            <a:ext cx="7343775" cy="18780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）选择合理的装焊顺序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3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合理的焊接方向和顺序是减小焊接变形的有效方法。当结构具有对称布置的焊缝时，应尽量采用对称焊接，采用相同焊接参数同时施焊。对不对称的焊缝结构，采用先焊焊缝少的一侧，后焊焊缝多的一侧，使后焊的变形抵消先焊的一侧变形，从而达到总体变形减小的目的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3368" name="文本框 143367"/>
          <p:cNvSpPr txBox="1"/>
          <p:nvPr/>
        </p:nvSpPr>
        <p:spPr>
          <a:xfrm>
            <a:off x="900113" y="4292600"/>
            <a:ext cx="7416800" cy="18780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）选择合理的焊接方法和规范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3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选择线能量较低的焊接规范，可有效地防止焊接变形。如果在焊接时，没有条件采用线能量较小的焊接方法，又不能进一步降低规范，则可采用直接水冷或采用铜冷块来限制和缩小焊接热场的分布，达到减小变形的目的，但对焊接淬硬性高的材料应慎用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3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3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7" grpId="0"/>
      <p:bldP spid="14336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468313" y="908050"/>
            <a:ext cx="6767513" cy="5762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en-US" altLang="zh-CN" sz="2400" b="1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2.6.3</a:t>
            </a:r>
            <a:r>
              <a:rPr lang="zh-CN" altLang="en-US" sz="2400" b="1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焊接变形的分类与控制 </a:t>
            </a:r>
            <a:endParaRPr lang="zh-CN" altLang="zh-CN" sz="2400" b="1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4389" name="矩形 2"/>
          <p:cNvSpPr/>
          <p:nvPr/>
        </p:nvSpPr>
        <p:spPr>
          <a:xfrm>
            <a:off x="684213" y="1628775"/>
            <a:ext cx="48958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3.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矫正焊接变形的方法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4390" name="文本框 144389"/>
          <p:cNvSpPr txBox="1"/>
          <p:nvPr/>
        </p:nvSpPr>
        <p:spPr>
          <a:xfrm>
            <a:off x="971550" y="2420938"/>
            <a:ext cx="4176713" cy="38068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）机械矫正法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机械矫正是将焊件中尺寸较短部分通过施加外力的作用，使之产生塑性延展，从而达到矫正变形的目的。图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2-160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所示是一种机械矫正的方法。机械矫正法是通过冷加工塑性变形来矫正变形的。因此，要损耗一部分塑性。故机械矫正法通常适用于低碳钢等塑性好的金属材料。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44391" name="组合 144390"/>
          <p:cNvGrpSpPr/>
          <p:nvPr/>
        </p:nvGrpSpPr>
        <p:grpSpPr>
          <a:xfrm>
            <a:off x="5580063" y="2492375"/>
            <a:ext cx="3111500" cy="2879725"/>
            <a:chOff x="2160" y="5964"/>
            <a:chExt cx="3540" cy="2730"/>
          </a:xfrm>
        </p:grpSpPr>
        <p:pic>
          <p:nvPicPr>
            <p:cNvPr id="144392" name="图片 14439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rot="251751">
              <a:off x="2160" y="5964"/>
              <a:ext cx="3540" cy="2295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44393" name="文本框 144392"/>
            <p:cNvSpPr txBox="1"/>
            <p:nvPr/>
          </p:nvSpPr>
          <p:spPr>
            <a:xfrm>
              <a:off x="2160" y="8148"/>
              <a:ext cx="2640" cy="546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/>
            <a:p>
              <a:pPr algn="ctr"/>
              <a:r>
                <a:rPr lang="zh-CN" altLang="en-US" sz="1000" dirty="0">
                  <a:latin typeface="Times New Roman" panose="02020603050405020304" pitchFamily="18" charset="0"/>
                </a:rPr>
                <a:t>图</a:t>
              </a:r>
              <a:r>
                <a:rPr lang="en-US" altLang="zh-CN" sz="1000">
                  <a:latin typeface="Times New Roman" panose="02020603050405020304" pitchFamily="18" charset="0"/>
                </a:rPr>
                <a:t>2-160  </a:t>
              </a:r>
              <a:r>
                <a:rPr lang="zh-CN" altLang="en-US" sz="1000" dirty="0">
                  <a:latin typeface="Times New Roman" panose="02020603050405020304" pitchFamily="18" charset="0"/>
                </a:rPr>
                <a:t>机械矫正法</a:t>
              </a:r>
              <a:endParaRPr lang="zh-CN" altLang="en-US" sz="1000" dirty="0">
                <a:latin typeface="Times New Roman" panose="02020603050405020304" pitchFamily="18" charset="0"/>
              </a:endParaRPr>
            </a:p>
            <a:p>
              <a:endParaRPr lang="zh-CN" altLang="en-US" dirty="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4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4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4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9" grpId="0"/>
      <p:bldP spid="14439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468313" y="908050"/>
            <a:ext cx="6767513" cy="5762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en-US" altLang="zh-CN" sz="2400" b="1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2.6.3</a:t>
            </a:r>
            <a:r>
              <a:rPr lang="zh-CN" altLang="en-US" sz="2400" b="1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焊接变形的分类与控制 </a:t>
            </a:r>
            <a:endParaRPr lang="zh-CN" altLang="zh-CN" sz="2400" b="1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5413" name="矩形 2"/>
          <p:cNvSpPr/>
          <p:nvPr/>
        </p:nvSpPr>
        <p:spPr>
          <a:xfrm>
            <a:off x="684213" y="1628775"/>
            <a:ext cx="48958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3.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矫正焊接变形的方法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5414" name="文本框 145413"/>
          <p:cNvSpPr txBox="1"/>
          <p:nvPr/>
        </p:nvSpPr>
        <p:spPr>
          <a:xfrm>
            <a:off x="468313" y="2349500"/>
            <a:ext cx="7704137" cy="1330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）火焰矫正法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利用火焰局部加热时产生塑性变形，使较长的金属在冷却后收缩，以达到矫正变形的目的。 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5415" name="文本框 145414"/>
          <p:cNvSpPr txBox="1"/>
          <p:nvPr/>
        </p:nvSpPr>
        <p:spPr>
          <a:xfrm>
            <a:off x="900113" y="3860800"/>
            <a:ext cx="3311525" cy="2235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）点状加热    点状加热是根据焊件变形的情况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，选择适当位置和排布进行加热，特别适用于薄板结构消除变形。加热区为一圆点，可以加热一点或多点，如图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2-161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所示。 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45416" name="组合 145415"/>
          <p:cNvGrpSpPr/>
          <p:nvPr/>
        </p:nvGrpSpPr>
        <p:grpSpPr>
          <a:xfrm>
            <a:off x="4716463" y="3933825"/>
            <a:ext cx="2871787" cy="2087563"/>
            <a:chOff x="7020" y="5964"/>
            <a:chExt cx="2820" cy="2730"/>
          </a:xfrm>
        </p:grpSpPr>
        <p:pic>
          <p:nvPicPr>
            <p:cNvPr id="145417" name="图片 145416" descr="无标题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7020" y="5964"/>
              <a:ext cx="2700" cy="2184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45418" name="文本框 145417"/>
            <p:cNvSpPr txBox="1"/>
            <p:nvPr/>
          </p:nvSpPr>
          <p:spPr>
            <a:xfrm>
              <a:off x="7200" y="8148"/>
              <a:ext cx="2640" cy="546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/>
            <a:p>
              <a:pPr algn="ctr"/>
              <a:r>
                <a:rPr lang="zh-CN" altLang="en-US" sz="1000" dirty="0">
                  <a:latin typeface="Times New Roman" panose="02020603050405020304" pitchFamily="18" charset="0"/>
                </a:rPr>
                <a:t>图</a:t>
              </a:r>
              <a:r>
                <a:rPr lang="en-US" altLang="zh-CN" sz="1000">
                  <a:latin typeface="Times New Roman" panose="02020603050405020304" pitchFamily="18" charset="0"/>
                </a:rPr>
                <a:t>2-161  </a:t>
              </a:r>
              <a:r>
                <a:rPr lang="zh-CN" altLang="en-US" sz="1000" dirty="0">
                  <a:latin typeface="Times New Roman" panose="02020603050405020304" pitchFamily="18" charset="0"/>
                </a:rPr>
                <a:t>点状加热法</a:t>
              </a:r>
              <a:endParaRPr lang="zh-CN" altLang="en-US" sz="1000" dirty="0">
                <a:latin typeface="Times New Roman" panose="02020603050405020304" pitchFamily="18" charset="0"/>
              </a:endParaRPr>
            </a:p>
            <a:p>
              <a:endParaRPr lang="zh-CN" altLang="en-US" dirty="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5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5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45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4" grpId="0"/>
      <p:bldP spid="1454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468313" y="908050"/>
            <a:ext cx="6767513" cy="5762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en-US" altLang="zh-CN" sz="2400" b="1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2.6.3</a:t>
            </a:r>
            <a:r>
              <a:rPr lang="zh-CN" altLang="en-US" sz="2400" b="1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焊接变形的分类与控制 </a:t>
            </a:r>
            <a:endParaRPr lang="zh-CN" altLang="zh-CN" sz="2400" b="1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6437" name="矩形 2"/>
          <p:cNvSpPr/>
          <p:nvPr/>
        </p:nvSpPr>
        <p:spPr>
          <a:xfrm>
            <a:off x="684213" y="1628775"/>
            <a:ext cx="48958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3.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矫正焊接变形的方法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6438" name="矩形 146437"/>
          <p:cNvSpPr/>
          <p:nvPr/>
        </p:nvSpPr>
        <p:spPr>
          <a:xfrm>
            <a:off x="971550" y="2065338"/>
            <a:ext cx="1898650" cy="5048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5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）火焰矫正法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6439" name="文本框 146438"/>
          <p:cNvSpPr txBox="1"/>
          <p:nvPr/>
        </p:nvSpPr>
        <p:spPr>
          <a:xfrm>
            <a:off x="827088" y="2781300"/>
            <a:ext cx="4176712" cy="15208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）线状加热    火焰沿直线方向移动，形成一条加热线，或沿直线移动时在宽度方向作横向摆动，形成一条加热带。各种线状加热的型式如图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2-162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46440" name="组合 146439"/>
          <p:cNvGrpSpPr/>
          <p:nvPr/>
        </p:nvGrpSpPr>
        <p:grpSpPr>
          <a:xfrm>
            <a:off x="5435600" y="2492375"/>
            <a:ext cx="2628900" cy="1882775"/>
            <a:chOff x="1800" y="4872"/>
            <a:chExt cx="4140" cy="2964"/>
          </a:xfrm>
        </p:grpSpPr>
        <p:pic>
          <p:nvPicPr>
            <p:cNvPr id="146441" name="图片 146440" descr="线 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800" y="4872"/>
              <a:ext cx="4140" cy="2655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46442" name="文本框 146441"/>
            <p:cNvSpPr txBox="1"/>
            <p:nvPr/>
          </p:nvSpPr>
          <p:spPr>
            <a:xfrm>
              <a:off x="2700" y="7368"/>
              <a:ext cx="2700" cy="468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/>
            <a:p>
              <a:pPr algn="just"/>
              <a:r>
                <a:rPr lang="zh-CN" altLang="en-US" sz="1000" dirty="0">
                  <a:latin typeface="Times New Roman" panose="02020603050405020304" pitchFamily="18" charset="0"/>
                </a:rPr>
                <a:t>图</a:t>
              </a:r>
              <a:r>
                <a:rPr lang="en-US" altLang="zh-CN" sz="1000">
                  <a:latin typeface="Times New Roman" panose="02020603050405020304" pitchFamily="18" charset="0"/>
                </a:rPr>
                <a:t>2-162  </a:t>
              </a:r>
              <a:r>
                <a:rPr lang="zh-CN" altLang="en-US" sz="1000" dirty="0">
                  <a:latin typeface="Times New Roman" panose="02020603050405020304" pitchFamily="18" charset="0"/>
                </a:rPr>
                <a:t>线状加热法</a:t>
              </a:r>
              <a:endParaRPr lang="zh-CN" altLang="en-US" dirty="0">
                <a:latin typeface="Arial" panose="020B0604020202020204" pitchFamily="34" charset="0"/>
              </a:endParaRPr>
            </a:p>
          </p:txBody>
        </p:sp>
      </p:grpSp>
      <p:sp>
        <p:nvSpPr>
          <p:cNvPr id="146443" name="文本框 146442"/>
          <p:cNvSpPr txBox="1"/>
          <p:nvPr/>
        </p:nvSpPr>
        <p:spPr>
          <a:xfrm>
            <a:off x="900113" y="4508500"/>
            <a:ext cx="4176712" cy="15208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）三角形加热    加热区域为三角形，各加热区根据焊件的变形情况进行分布，常用于消除框架结构或工字形梁的弯曲变形，如图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2-163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所示。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46445" name="组合 146444"/>
          <p:cNvGrpSpPr/>
          <p:nvPr/>
        </p:nvGrpSpPr>
        <p:grpSpPr>
          <a:xfrm>
            <a:off x="5435600" y="4437063"/>
            <a:ext cx="2759075" cy="1784350"/>
            <a:chOff x="6480" y="5028"/>
            <a:chExt cx="4346" cy="2808"/>
          </a:xfrm>
        </p:grpSpPr>
        <p:pic>
          <p:nvPicPr>
            <p:cNvPr id="146446" name="图片 146445" descr="三角加热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480" y="5028"/>
              <a:ext cx="4346" cy="232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46447" name="文本框 146446"/>
            <p:cNvSpPr txBox="1"/>
            <p:nvPr/>
          </p:nvSpPr>
          <p:spPr>
            <a:xfrm>
              <a:off x="7200" y="7368"/>
              <a:ext cx="2700" cy="468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/>
            <a:p>
              <a:pPr algn="just"/>
              <a:r>
                <a:rPr lang="zh-CN" altLang="en-US" sz="1000" dirty="0">
                  <a:latin typeface="Times New Roman" panose="02020603050405020304" pitchFamily="18" charset="0"/>
                </a:rPr>
                <a:t>图</a:t>
              </a:r>
              <a:r>
                <a:rPr lang="en-US" altLang="zh-CN" sz="1000">
                  <a:latin typeface="Times New Roman" panose="02020603050405020304" pitchFamily="18" charset="0"/>
                </a:rPr>
                <a:t>2-163  </a:t>
              </a:r>
              <a:r>
                <a:rPr lang="zh-CN" altLang="en-US" sz="1000" dirty="0">
                  <a:latin typeface="Times New Roman" panose="02020603050405020304" pitchFamily="18" charset="0"/>
                </a:rPr>
                <a:t>三角形加热法</a:t>
              </a:r>
              <a:endParaRPr lang="zh-CN" altLang="en-US" sz="1000" dirty="0">
                <a:latin typeface="Times New Roman" panose="02020603050405020304" pitchFamily="18" charset="0"/>
              </a:endParaRPr>
            </a:p>
            <a:p>
              <a:endParaRPr lang="zh-CN" altLang="en-US" dirty="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6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6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6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46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9" grpId="0"/>
      <p:bldP spid="14644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1" name="内容占位符 2"/>
          <p:cNvSpPr>
            <a:spLocks noGrp="1"/>
          </p:cNvSpPr>
          <p:nvPr>
            <p:ph idx="1"/>
          </p:nvPr>
        </p:nvSpPr>
        <p:spPr>
          <a:xfrm>
            <a:off x="611188" y="2332038"/>
            <a:ext cx="8229600" cy="4525962"/>
          </a:xfrm>
          <a:noFill/>
          <a:ln>
            <a:noFill/>
          </a:ln>
        </p:spPr>
        <p:txBody>
          <a:bodyPr/>
          <a:p>
            <a:pPr/>
            <a:r>
              <a:rPr lang="en-US" altLang="zh-CN" sz="3200" kern="1200">
                <a:latin typeface="+mn-lt"/>
                <a:ea typeface="+mn-ea"/>
                <a:cs typeface="+mn-cs"/>
              </a:rPr>
              <a:t>1.</a:t>
            </a:r>
            <a:r>
              <a:rPr lang="zh-CN" altLang="en-US" sz="3200" kern="1200" dirty="0">
                <a:latin typeface="+mn-lt"/>
                <a:ea typeface="+mn-ea"/>
                <a:cs typeface="+mn-cs"/>
              </a:rPr>
              <a:t>了解焊接应力及变形的危害</a:t>
            </a:r>
            <a:endParaRPr lang="zh-CN" altLang="en-US" sz="3200" kern="1200" dirty="0">
              <a:latin typeface="+mn-lt"/>
              <a:ea typeface="+mn-ea"/>
              <a:cs typeface="+mn-cs"/>
            </a:endParaRPr>
          </a:p>
          <a:p>
            <a:pPr/>
            <a:endParaRPr lang="zh-CN" altLang="en-US" sz="3200" kern="1200" dirty="0">
              <a:latin typeface="+mn-lt"/>
              <a:ea typeface="+mn-ea"/>
              <a:cs typeface="+mn-cs"/>
            </a:endParaRPr>
          </a:p>
          <a:p>
            <a:pPr/>
            <a:r>
              <a:rPr lang="en-US" altLang="zh-CN" sz="3200" kern="1200">
                <a:latin typeface="+mn-lt"/>
                <a:ea typeface="+mn-ea"/>
                <a:cs typeface="+mn-cs"/>
              </a:rPr>
              <a:t>2.</a:t>
            </a:r>
            <a:r>
              <a:rPr lang="zh-CN" altLang="en-US" sz="3200" kern="1200" dirty="0">
                <a:latin typeface="+mn-lt"/>
                <a:ea typeface="+mn-ea"/>
                <a:cs typeface="+mn-cs"/>
              </a:rPr>
              <a:t>熟悉焊接应力及变形产生的原因</a:t>
            </a:r>
            <a:endParaRPr lang="zh-CN" altLang="en-US" sz="3200" kern="1200" dirty="0">
              <a:latin typeface="+mn-lt"/>
              <a:ea typeface="+mn-ea"/>
              <a:cs typeface="+mn-cs"/>
            </a:endParaRPr>
          </a:p>
          <a:p>
            <a:pPr/>
            <a:endParaRPr lang="zh-CN" altLang="en-US" sz="3200" kern="1200" dirty="0">
              <a:latin typeface="+mn-lt"/>
              <a:ea typeface="+mn-ea"/>
              <a:cs typeface="+mn-cs"/>
            </a:endParaRPr>
          </a:p>
          <a:p>
            <a:pPr/>
            <a:r>
              <a:rPr lang="en-US" altLang="zh-CN" sz="3200" kern="1200">
                <a:latin typeface="+mn-lt"/>
                <a:ea typeface="+mn-ea"/>
                <a:cs typeface="+mn-cs"/>
              </a:rPr>
              <a:t>3.</a:t>
            </a:r>
            <a:r>
              <a:rPr lang="zh-CN" altLang="en-US" sz="3200" kern="1200" dirty="0">
                <a:latin typeface="+mn-lt"/>
                <a:ea typeface="+mn-ea"/>
                <a:cs typeface="+mn-cs"/>
              </a:rPr>
              <a:t>掌握焊接应力及变形的控制方法</a:t>
            </a:r>
            <a:endParaRPr lang="zh-CN" altLang="zh-CN" kern="1200" dirty="0">
              <a:latin typeface="+mn-lt"/>
              <a:ea typeface="+mn-ea"/>
              <a:cs typeface="+mn-cs"/>
            </a:endParaRPr>
          </a:p>
          <a:p>
            <a:pPr/>
            <a:endParaRPr lang="zh-CN" altLang="en-US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27088" y="981075"/>
            <a:ext cx="2016125" cy="576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学习目标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468313" y="908050"/>
            <a:ext cx="6767513" cy="5762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en-US" altLang="zh-CN" sz="2400" b="1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2.6.1</a:t>
            </a:r>
            <a:r>
              <a:rPr lang="zh-CN" altLang="en-US" sz="2400" b="1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焊接应力和变形产生的原因及引起的危害 </a:t>
            </a:r>
            <a:endParaRPr lang="zh-CN" altLang="zh-CN" sz="2400" b="1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矩形 3"/>
          <p:cNvSpPr/>
          <p:nvPr/>
        </p:nvSpPr>
        <p:spPr>
          <a:xfrm>
            <a:off x="3779838" y="1844675"/>
            <a:ext cx="1008063" cy="5762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zh-CN" altLang="en-US" sz="2000" dirty="0">
                <a:solidFill>
                  <a:srgbClr val="10253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定  义</a:t>
            </a:r>
            <a:endParaRPr lang="zh-CN" altLang="zh-CN" sz="2000" dirty="0">
              <a:solidFill>
                <a:srgbClr val="10253F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3335" name="文本框 13334"/>
          <p:cNvSpPr txBox="1"/>
          <p:nvPr/>
        </p:nvSpPr>
        <p:spPr>
          <a:xfrm>
            <a:off x="755650" y="2636838"/>
            <a:ext cx="7704138" cy="806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zh-CN" altLang="en-US" dirty="0">
                <a:latin typeface="Arial" panose="020B0604020202020204" pitchFamily="34" charset="0"/>
                <a:ea typeface="微软雅黑" panose="020B0503020204020204" pitchFamily="34" charset="-122"/>
              </a:rPr>
              <a:t>应力：物体受到外力作用时，在内部横截面上产生内力，其大小与外力相等。物体单位横截面积所受的内力，称为应力。</a:t>
            </a:r>
            <a:endParaRPr lang="zh-CN" altLang="en-US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3336" name="文本框 13335"/>
          <p:cNvSpPr txBox="1"/>
          <p:nvPr/>
        </p:nvSpPr>
        <p:spPr>
          <a:xfrm>
            <a:off x="785813" y="3716338"/>
            <a:ext cx="7343775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dirty="0">
                <a:latin typeface="Arial" panose="020B0604020202020204" pitchFamily="34" charset="0"/>
                <a:ea typeface="微软雅黑" panose="020B0503020204020204" pitchFamily="34" charset="-122"/>
              </a:rPr>
              <a:t>焊接应力：焊接构件由焊接而产生的内应力称为焊接应力</a:t>
            </a:r>
            <a:r>
              <a:rPr lang="zh-CN" altLang="en-US" dirty="0">
                <a:latin typeface="Arial" panose="020B0604020202020204" pitchFamily="34" charset="0"/>
              </a:rPr>
              <a:t> 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3337" name="文本框 13336"/>
          <p:cNvSpPr txBox="1"/>
          <p:nvPr/>
        </p:nvSpPr>
        <p:spPr>
          <a:xfrm>
            <a:off x="798513" y="4351338"/>
            <a:ext cx="74168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dirty="0">
                <a:latin typeface="Arial" panose="020B0604020202020204" pitchFamily="34" charset="0"/>
                <a:ea typeface="微软雅黑" panose="020B0503020204020204" pitchFamily="34" charset="-122"/>
              </a:rPr>
              <a:t>弹性变形：外力去除后能够恢复的那部分变形。</a:t>
            </a:r>
            <a:endParaRPr lang="zh-CN" altLang="en-US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3338" name="文本框 13337"/>
          <p:cNvSpPr txBox="1"/>
          <p:nvPr/>
        </p:nvSpPr>
        <p:spPr>
          <a:xfrm>
            <a:off x="755650" y="5013325"/>
            <a:ext cx="7561263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dirty="0">
                <a:latin typeface="Arial" panose="020B0604020202020204" pitchFamily="34" charset="0"/>
                <a:ea typeface="微软雅黑" panose="020B0503020204020204" pitchFamily="34" charset="-122"/>
              </a:rPr>
              <a:t>塑性变形：外力去除后不能恢复的那部分变形，也就是永久变形。</a:t>
            </a:r>
            <a:r>
              <a:rPr lang="zh-CN" altLang="en-US" dirty="0">
                <a:latin typeface="Arial" panose="020B0604020202020204" pitchFamily="34" charset="0"/>
              </a:rPr>
              <a:t> 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3339" name="文本框 13338"/>
          <p:cNvSpPr txBox="1"/>
          <p:nvPr/>
        </p:nvSpPr>
        <p:spPr>
          <a:xfrm>
            <a:off x="827088" y="5516563"/>
            <a:ext cx="7848600" cy="806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焊接变形：焊件由焊接而产生的变形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包括尺寸和形状的改变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。焊后，焊件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或结构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残留的变形称为焊接残余变形，简称焊接变形。</a:t>
            </a:r>
            <a:r>
              <a:rPr lang="zh-CN" altLang="en-US" dirty="0">
                <a:latin typeface="Arial" panose="020B0604020202020204" pitchFamily="34" charset="0"/>
              </a:rPr>
              <a:t> </a:t>
            </a:r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13335" grpId="0"/>
      <p:bldP spid="13336" grpId="0"/>
      <p:bldP spid="13337" grpId="0"/>
      <p:bldP spid="13338" grpId="0"/>
      <p:bldP spid="133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468313" y="908050"/>
            <a:ext cx="6767513" cy="5762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en-US" altLang="zh-CN" sz="2400" b="1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2.6.1</a:t>
            </a:r>
            <a:r>
              <a:rPr lang="zh-CN" altLang="en-US" sz="2400" b="1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焊接应力和变形产生的原因及引起的危害 </a:t>
            </a:r>
            <a:endParaRPr lang="zh-CN" altLang="zh-CN" sz="2400" b="1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370" name="矩形 2"/>
          <p:cNvSpPr/>
          <p:nvPr/>
        </p:nvSpPr>
        <p:spPr>
          <a:xfrm>
            <a:off x="684213" y="1628775"/>
            <a:ext cx="48958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焊接应力和变形产生的原因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371" name="文本框 14370"/>
          <p:cNvSpPr txBox="1"/>
          <p:nvPr/>
        </p:nvSpPr>
        <p:spPr>
          <a:xfrm>
            <a:off x="971550" y="2565400"/>
            <a:ext cx="6840538" cy="11636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zh-CN" altLang="en-US" dirty="0">
                <a:latin typeface="Arial" panose="020B0604020202020204" pitchFamily="34" charset="0"/>
                <a:ea typeface="微软雅黑" panose="020B0503020204020204" pitchFamily="34" charset="-122"/>
              </a:rPr>
              <a:t>加热过程：在焊缝及其附近金属的温度较高，会发生较大的膨胀，但同时又受到周围低温金属的约束，因此在焊接过程中，焊缝及其附近的金属受到压应力而周围温度较低的金属受到拉应力。</a:t>
            </a:r>
            <a:endParaRPr lang="zh-CN" altLang="en-US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4372" name="文本框 14371"/>
          <p:cNvSpPr txBox="1"/>
          <p:nvPr/>
        </p:nvSpPr>
        <p:spPr>
          <a:xfrm>
            <a:off x="971550" y="4005263"/>
            <a:ext cx="6985000" cy="1219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zh-CN" altLang="en-US" dirty="0">
                <a:latin typeface="Arial" panose="020B0604020202020204" pitchFamily="34" charset="0"/>
                <a:ea typeface="微软雅黑" panose="020B0503020204020204" pitchFamily="34" charset="-122"/>
              </a:rPr>
              <a:t>冷却过程：产生压缩塑性变形的部分发生小于原来尺寸的收缩，使焊件产生横向或纵向的缩短，引起焊后材料的各种变形。</a:t>
            </a:r>
            <a:endParaRPr lang="zh-CN" altLang="en-US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>
              <a:spcBef>
                <a:spcPct val="50000"/>
              </a:spcBef>
            </a:pPr>
            <a:endParaRPr lang="zh-CN" altLang="en-US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4373" name="文本框 14372"/>
          <p:cNvSpPr txBox="1"/>
          <p:nvPr/>
        </p:nvSpPr>
        <p:spPr>
          <a:xfrm>
            <a:off x="971550" y="5157788"/>
            <a:ext cx="6696075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dirty="0">
                <a:latin typeface="Arial" panose="020B0604020202020204" pitchFamily="34" charset="0"/>
                <a:ea typeface="微软雅黑" panose="020B0503020204020204" pitchFamily="34" charset="-122"/>
              </a:rPr>
              <a:t>根本原因：对焊件局部的、不均匀的加热。</a:t>
            </a:r>
            <a:endParaRPr lang="zh-CN" altLang="en-US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70" grpId="0"/>
      <p:bldP spid="14371" grpId="0"/>
      <p:bldP spid="14372" grpId="0"/>
      <p:bldP spid="143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468313" y="908050"/>
            <a:ext cx="6767513" cy="5762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en-US" altLang="zh-CN" sz="2400" b="1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2.6.1</a:t>
            </a:r>
            <a:r>
              <a:rPr lang="zh-CN" altLang="en-US" sz="2400" b="1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焊接应力和变形产生的原因及引起的危害 </a:t>
            </a:r>
            <a:endParaRPr lang="zh-CN" altLang="zh-CN" sz="2400" b="1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5376" name="矩形 2"/>
          <p:cNvSpPr/>
          <p:nvPr/>
        </p:nvSpPr>
        <p:spPr>
          <a:xfrm>
            <a:off x="684213" y="1628775"/>
            <a:ext cx="48958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焊接残余应力的危害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5377" name="文本框 15376"/>
          <p:cNvSpPr txBox="1"/>
          <p:nvPr/>
        </p:nvSpPr>
        <p:spPr>
          <a:xfrm>
            <a:off x="755650" y="2276475"/>
            <a:ext cx="7704138" cy="40211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）焊接应力会引起热裂纹和冷裂纹的产生。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）焊接应力促使接触腐蚀介质的结构在使用时易发生应力腐蚀，产生应力腐蚀裂纹，并导致低应力脆断。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）在结构应力集中部位、焊接缺陷较多部位、结构刚性拘束较大的部位，存在拉伸应力会降低结构使用寿命，并易形成低应力脆断的发生。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有较大焊接残余应力的结构，在长期使用中，由于残余应力逐渐松弛、衰减会产生一定程度的变形。有焊接残余应力的构件，在机械加工之后，原来平衡的应力状态改变，导致构件形状在切削加工后形状发生变化，影响到加工的精度及尺寸的稳定性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）对厚壁结构焊接接头区及立体交叉焊缝交汇处等部位，由于三向应力的存在，会使材料的塑性变形能力降低，从而降低了结构的承载能力。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6" grpId="0"/>
      <p:bldP spid="1537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468313" y="908050"/>
            <a:ext cx="6767513" cy="5762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en-US" altLang="zh-CN" sz="2400" b="1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2.6.1</a:t>
            </a:r>
            <a:r>
              <a:rPr lang="zh-CN" altLang="en-US" sz="2400" b="1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焊接应力和变形产生的原因及引起的危害 </a:t>
            </a:r>
            <a:endParaRPr lang="zh-CN" altLang="zh-CN" sz="2400" b="1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401" name="矩形 2"/>
          <p:cNvSpPr/>
          <p:nvPr/>
        </p:nvSpPr>
        <p:spPr>
          <a:xfrm>
            <a:off x="684213" y="1628775"/>
            <a:ext cx="48958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3.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焊接残余变形的危害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402" name="文本框 16401"/>
          <p:cNvSpPr txBox="1"/>
          <p:nvPr/>
        </p:nvSpPr>
        <p:spPr>
          <a:xfrm>
            <a:off x="971550" y="2636838"/>
            <a:ext cx="7127875" cy="2981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）降低结构形状尺寸精度和美观。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）矫正变形要降低生产率，增加制造成本，并且降低焊接接头的性能。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）焊接变形中产生的角变形、波浪变形及弯曲变形等在外载作用下会引起应力集中和附加应力，使结构的承载能力下降。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）构件在焊后产生的焊接变形，降低整体结构的组对装配质量，甚至发生强力组装，从而影响到焊接质量。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1" grpId="0"/>
      <p:bldP spid="1640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468313" y="908050"/>
            <a:ext cx="6767513" cy="5762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en-US" altLang="zh-CN" sz="2400" b="1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2.6.2</a:t>
            </a:r>
            <a:r>
              <a:rPr lang="zh-CN" altLang="en-US" sz="2400" b="1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焊接应力的分类与控制 </a:t>
            </a:r>
            <a:endParaRPr lang="zh-CN" altLang="zh-CN" sz="2400" b="1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434" name="矩形 2"/>
          <p:cNvSpPr/>
          <p:nvPr/>
        </p:nvSpPr>
        <p:spPr>
          <a:xfrm>
            <a:off x="684213" y="1628775"/>
            <a:ext cx="48958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焊接残余应力的分类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435" name="文本框 17434"/>
          <p:cNvSpPr txBox="1"/>
          <p:nvPr/>
        </p:nvSpPr>
        <p:spPr>
          <a:xfrm>
            <a:off x="468313" y="2492375"/>
            <a:ext cx="379412" cy="33067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zh-CN" altLang="en-US" dirty="0">
                <a:latin typeface="Arial" panose="020B0604020202020204" pitchFamily="34" charset="0"/>
                <a:ea typeface="微软雅黑" panose="020B0503020204020204" pitchFamily="34" charset="-122"/>
              </a:rPr>
              <a:t>按应力产生的原因</a:t>
            </a:r>
            <a:r>
              <a:rPr lang="zh-CN" altLang="en-US" dirty="0">
                <a:latin typeface="Arial" panose="020B0604020202020204" pitchFamily="34" charset="0"/>
              </a:rPr>
              <a:t> 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7436" name="文本框 17435"/>
          <p:cNvSpPr txBox="1"/>
          <p:nvPr/>
        </p:nvSpPr>
        <p:spPr>
          <a:xfrm>
            <a:off x="1979613" y="2420938"/>
            <a:ext cx="6192837" cy="33067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）热应力  由于受热不均匀、温度差异所引起的应力，称为热应力，又称温度应力。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30000"/>
              </a:lnSpc>
            </a:pP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）拘束应力  主要由于结构本身或外加拘束作用而引起的应力，称为拘束应力。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30000"/>
              </a:lnSpc>
            </a:pP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）相变应力  主要由于焊接接头区产生不均匀的组织转变而引起的应力，称为相变应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3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力，又称组织应力。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30000"/>
              </a:lnSpc>
            </a:pP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）氢致集中应力  主要由于扩散氢聚集在显微缺陷处而引起的应力，称为氢致集中应力。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437" name="直接连接符 17436"/>
          <p:cNvSpPr/>
          <p:nvPr/>
        </p:nvSpPr>
        <p:spPr>
          <a:xfrm flipV="1">
            <a:off x="971550" y="2708275"/>
            <a:ext cx="936625" cy="100806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7438" name="直接连接符 17437"/>
          <p:cNvSpPr/>
          <p:nvPr/>
        </p:nvSpPr>
        <p:spPr>
          <a:xfrm flipV="1">
            <a:off x="971550" y="3573463"/>
            <a:ext cx="936625" cy="14287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7439" name="直接连接符 17438"/>
          <p:cNvSpPr/>
          <p:nvPr/>
        </p:nvSpPr>
        <p:spPr>
          <a:xfrm>
            <a:off x="971550" y="3716338"/>
            <a:ext cx="936625" cy="6492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7440" name="直接连接符 17439"/>
          <p:cNvSpPr/>
          <p:nvPr/>
        </p:nvSpPr>
        <p:spPr>
          <a:xfrm>
            <a:off x="971550" y="3716338"/>
            <a:ext cx="936625" cy="15843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7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7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7434" grpId="0"/>
      <p:bldP spid="17435" grpId="0"/>
      <p:bldP spid="174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468313" y="908050"/>
            <a:ext cx="6767513" cy="5762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en-US" altLang="zh-CN" sz="2400" b="1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2.6.2</a:t>
            </a:r>
            <a:r>
              <a:rPr lang="zh-CN" altLang="en-US" sz="2400" b="1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焊接应力的分类与控制 </a:t>
            </a:r>
            <a:endParaRPr lang="zh-CN" altLang="zh-CN" sz="2400" b="1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8456" name="矩形 2"/>
          <p:cNvSpPr/>
          <p:nvPr/>
        </p:nvSpPr>
        <p:spPr>
          <a:xfrm>
            <a:off x="684213" y="1628775"/>
            <a:ext cx="48958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焊接残余应力的分类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8457" name="文本框 18456"/>
          <p:cNvSpPr txBox="1"/>
          <p:nvPr/>
        </p:nvSpPr>
        <p:spPr>
          <a:xfrm>
            <a:off x="468313" y="2349500"/>
            <a:ext cx="431800" cy="40211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zh-CN" altLang="en-US" dirty="0">
                <a:latin typeface="Arial" panose="020B0604020202020204" pitchFamily="34" charset="0"/>
              </a:rPr>
              <a:t>按应力在空间的方向分类 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8459" name="文本框 18458"/>
          <p:cNvSpPr txBox="1"/>
          <p:nvPr/>
        </p:nvSpPr>
        <p:spPr>
          <a:xfrm>
            <a:off x="1619250" y="2708275"/>
            <a:ext cx="3816350" cy="29495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）单向应力：在焊件中沿一个方向存在的应力，称为单向应力。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30000"/>
              </a:lnSpc>
            </a:pP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）双向应力：作用在焊件某一平面内两个互相垂直的方向上的应力，称为双向应力。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30000"/>
              </a:lnSpc>
            </a:pP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）三向应力：作用在焊件内互相垂直的三个方向的应力，称为三向应力。 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8463" name="组合 18462"/>
          <p:cNvGrpSpPr/>
          <p:nvPr/>
        </p:nvGrpSpPr>
        <p:grpSpPr>
          <a:xfrm>
            <a:off x="5508625" y="2997200"/>
            <a:ext cx="3635375" cy="2214563"/>
            <a:chOff x="2160" y="4872"/>
            <a:chExt cx="7260" cy="2964"/>
          </a:xfrm>
        </p:grpSpPr>
        <p:pic>
          <p:nvPicPr>
            <p:cNvPr id="18464" name="图片 18463" descr="应力方向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2160" y="4872"/>
              <a:ext cx="7226" cy="2131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8465" name="文本框 18464"/>
            <p:cNvSpPr txBox="1"/>
            <p:nvPr/>
          </p:nvSpPr>
          <p:spPr>
            <a:xfrm>
              <a:off x="2520" y="7056"/>
              <a:ext cx="6900" cy="780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/>
            <a:p>
              <a:pPr algn="just"/>
              <a:r>
                <a:rPr lang="en-US" altLang="zh-CN" sz="1400">
                  <a:latin typeface="Times New Roman" panose="02020603050405020304" pitchFamily="18" charset="0"/>
                </a:rPr>
                <a:t>a)  </a:t>
              </a:r>
              <a:r>
                <a:rPr lang="zh-CN" altLang="en-US" sz="1400" dirty="0">
                  <a:latin typeface="Times New Roman" panose="02020603050405020304" pitchFamily="18" charset="0"/>
                </a:rPr>
                <a:t>单向应力  </a:t>
              </a:r>
              <a:r>
                <a:rPr lang="en-US" altLang="zh-CN" sz="1400">
                  <a:latin typeface="Times New Roman" panose="02020603050405020304" pitchFamily="18" charset="0"/>
                </a:rPr>
                <a:t>b)  </a:t>
              </a:r>
              <a:r>
                <a:rPr lang="zh-CN" altLang="en-US" sz="1400" dirty="0">
                  <a:latin typeface="Times New Roman" panose="02020603050405020304" pitchFamily="18" charset="0"/>
                </a:rPr>
                <a:t>双向应力   </a:t>
              </a:r>
              <a:r>
                <a:rPr lang="en-US" altLang="zh-CN" sz="1400">
                  <a:latin typeface="Times New Roman" panose="02020603050405020304" pitchFamily="18" charset="0"/>
                </a:rPr>
                <a:t>c)  </a:t>
              </a:r>
              <a:r>
                <a:rPr lang="zh-CN" altLang="en-US" sz="1400" dirty="0">
                  <a:latin typeface="Times New Roman" panose="02020603050405020304" pitchFamily="18" charset="0"/>
                </a:rPr>
                <a:t>三向应力</a:t>
              </a:r>
              <a:endParaRPr lang="zh-CN" altLang="en-US" sz="1400" dirty="0">
                <a:latin typeface="Times New Roman" panose="02020603050405020304" pitchFamily="18" charset="0"/>
              </a:endParaRPr>
            </a:p>
            <a:p>
              <a:pPr algn="just"/>
              <a:r>
                <a:rPr lang="zh-CN" altLang="en-US" sz="1400" dirty="0">
                  <a:latin typeface="Times New Roman" panose="02020603050405020304" pitchFamily="18" charset="0"/>
                </a:rPr>
                <a:t>          </a:t>
              </a:r>
              <a:endParaRPr lang="zh-CN" altLang="en-US" sz="1400" dirty="0">
                <a:latin typeface="Times New Roman" panose="02020603050405020304" pitchFamily="18" charset="0"/>
              </a:endParaRPr>
            </a:p>
            <a:p>
              <a:endParaRPr lang="zh-CN" altLang="en-US" sz="1400" dirty="0">
                <a:latin typeface="Arial" panose="020B0604020202020204" pitchFamily="34" charset="0"/>
              </a:endParaRPr>
            </a:p>
          </p:txBody>
        </p:sp>
      </p:grpSp>
      <p:sp>
        <p:nvSpPr>
          <p:cNvPr id="18466" name="直接连接符 18465"/>
          <p:cNvSpPr/>
          <p:nvPr/>
        </p:nvSpPr>
        <p:spPr>
          <a:xfrm flipV="1">
            <a:off x="1042988" y="3213100"/>
            <a:ext cx="504825" cy="7207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8467" name="直接连接符 18466"/>
          <p:cNvSpPr/>
          <p:nvPr/>
        </p:nvSpPr>
        <p:spPr>
          <a:xfrm>
            <a:off x="1042988" y="3933825"/>
            <a:ext cx="50482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8468" name="直接连接符 18467"/>
          <p:cNvSpPr/>
          <p:nvPr/>
        </p:nvSpPr>
        <p:spPr>
          <a:xfrm>
            <a:off x="1042988" y="3933825"/>
            <a:ext cx="504825" cy="100806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8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8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7" grpId="0"/>
      <p:bldP spid="1845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468313" y="908050"/>
            <a:ext cx="6767513" cy="5762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/>
            <a:r>
              <a:rPr lang="en-US" altLang="zh-CN" sz="2400" b="1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2.6.2</a:t>
            </a:r>
            <a:r>
              <a:rPr lang="zh-CN" altLang="en-US" sz="2400" b="1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焊接应力的分类与控制 </a:t>
            </a:r>
            <a:endParaRPr lang="zh-CN" altLang="zh-CN" sz="2400" b="1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8245" name="矩形 2"/>
          <p:cNvSpPr/>
          <p:nvPr/>
        </p:nvSpPr>
        <p:spPr>
          <a:xfrm>
            <a:off x="684213" y="1628775"/>
            <a:ext cx="48958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减小焊接应力的措施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8246" name="文本框 138245"/>
          <p:cNvSpPr txBox="1"/>
          <p:nvPr/>
        </p:nvSpPr>
        <p:spPr>
          <a:xfrm>
            <a:off x="1692275" y="2708275"/>
            <a:ext cx="4203700" cy="17430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5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）采用合理的焊接顺序和方向。如图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）采用较小的焊接线能量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）采用整体预热法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）锤击法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38247" name="图片 138246" descr="焊接顺序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00563" y="3933825"/>
            <a:ext cx="3552825" cy="21653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5" grpId="0"/>
      <p:bldP spid="138246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经典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3154</Words>
  <Application>WPS 演示</Application>
  <PresentationFormat>在屏幕上显示</PresentationFormat>
  <Paragraphs>187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7" baseType="lpstr">
      <vt:lpstr>Arial</vt:lpstr>
      <vt:lpstr>宋体</vt:lpstr>
      <vt:lpstr>Wingdings</vt:lpstr>
      <vt:lpstr>黑体</vt:lpstr>
      <vt:lpstr>Times New Roman</vt:lpstr>
      <vt:lpstr>Calibri</vt:lpstr>
      <vt:lpstr>楷体</vt:lpstr>
      <vt:lpstr>微软雅黑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bj</dc:creator>
  <cp:lastModifiedBy>可人</cp:lastModifiedBy>
  <cp:revision>133</cp:revision>
  <dcterms:created xsi:type="dcterms:W3CDTF">2013-10-30T09:04:50Z</dcterms:created>
  <dcterms:modified xsi:type="dcterms:W3CDTF">2025-08-22T02:52:52Z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DF64AD997E3B4BF9B0360003BAFBD002_12</vt:lpwstr>
  </property>
  <property fmtid="{D5CDD505-2E9C-101B-9397-08002B2CF9AE}" pid="3" name="KSOProductBuildVer">
    <vt:lpwstr>2052-12.1.0.22529</vt:lpwstr>
  </property>
</Properties>
</file>