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40"/>
  </p:handoutMasterIdLst>
  <p:sldIdLst>
    <p:sldId id="317" r:id="rId3"/>
    <p:sldId id="271" r:id="rId4"/>
    <p:sldId id="273" r:id="rId5"/>
    <p:sldId id="274" r:id="rId6"/>
    <p:sldId id="275" r:id="rId7"/>
    <p:sldId id="276" r:id="rId8"/>
    <p:sldId id="277" r:id="rId9"/>
    <p:sldId id="278" r:id="rId10"/>
    <p:sldId id="279" r:id="rId11"/>
    <p:sldId id="280" r:id="rId12"/>
    <p:sldId id="282" r:id="rId13"/>
    <p:sldId id="309" r:id="rId14"/>
    <p:sldId id="310" r:id="rId15"/>
    <p:sldId id="283" r:id="rId16"/>
    <p:sldId id="284" r:id="rId17"/>
    <p:sldId id="285" r:id="rId18"/>
    <p:sldId id="287" r:id="rId19"/>
    <p:sldId id="286" r:id="rId20"/>
    <p:sldId id="288" r:id="rId21"/>
    <p:sldId id="289" r:id="rId22"/>
    <p:sldId id="291" r:id="rId23"/>
    <p:sldId id="292" r:id="rId24"/>
    <p:sldId id="293" r:id="rId25"/>
    <p:sldId id="294" r:id="rId26"/>
    <p:sldId id="295" r:id="rId27"/>
    <p:sldId id="296" r:id="rId28"/>
    <p:sldId id="297" r:id="rId29"/>
    <p:sldId id="298" r:id="rId30"/>
    <p:sldId id="299" r:id="rId31"/>
    <p:sldId id="290" r:id="rId32"/>
    <p:sldId id="272" r:id="rId33"/>
    <p:sldId id="311" r:id="rId34"/>
    <p:sldId id="312" r:id="rId35"/>
    <p:sldId id="313" r:id="rId36"/>
    <p:sldId id="314" r:id="rId37"/>
    <p:sldId id="315" r:id="rId38"/>
    <p:sldId id="316" r:id="rId3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0"/>
    <p:restoredTop sz="94727"/>
  </p:normalViewPr>
  <p:slideViewPr>
    <p:cSldViewPr showGuides="1">
      <p:cViewPr varScale="1">
        <p:scale>
          <a:sx n="60" d="100"/>
          <a:sy n="60" d="100"/>
        </p:scale>
        <p:origin x="-9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0418" name="页眉占位符 60417"/>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60419" name="日期占位符 60418"/>
          <p:cNvSpPr>
            <a:spLocks noGrp="1"/>
          </p:cNvSpPr>
          <p:nvPr>
            <p:ph type="dt" sz="quarter" idx="1"/>
          </p:nvPr>
        </p:nvSpPr>
        <p:spPr>
          <a:xfrm>
            <a:off x="3884613" y="0"/>
            <a:ext cx="2971800" cy="457200"/>
          </a:xfrm>
          <a:prstGeom prst="rect">
            <a:avLst/>
          </a:prstGeom>
          <a:noFill/>
          <a:ln w="9525">
            <a:noFill/>
          </a:ln>
        </p:spPr>
        <p:txBody>
          <a:bodyPr/>
          <a:p>
            <a:pPr lvl="0" algn="r"/>
            <a:fld id="{BB962C8B-B14F-4D97-AF65-F5344CB8AC3E}" type="datetimeFigureOut">
              <a:rPr lang="zh-CN" altLang="en-US" sz="1200" dirty="0"/>
            </a:fld>
            <a:endParaRPr lang="zh-CN" altLang="en-US" sz="1200" dirty="0"/>
          </a:p>
        </p:txBody>
      </p:sp>
      <p:sp>
        <p:nvSpPr>
          <p:cNvPr id="60420" name="页脚占位符 60419"/>
          <p:cNvSpPr>
            <a:spLocks noGrp="1"/>
          </p:cNvSpPr>
          <p:nvPr>
            <p:ph type="ftr" sz="quarter" idx="2"/>
          </p:nvPr>
        </p:nvSpPr>
        <p:spPr>
          <a:xfrm>
            <a:off x="0" y="8685213"/>
            <a:ext cx="2971800" cy="457200"/>
          </a:xfrm>
          <a:prstGeom prst="rect">
            <a:avLst/>
          </a:prstGeom>
          <a:noFill/>
          <a:ln w="9525">
            <a:noFill/>
          </a:ln>
        </p:spPr>
        <p:txBody>
          <a:bodyPr anchor="b" anchorCtr="0"/>
          <a:p>
            <a:pPr lvl="0"/>
            <a:endParaRPr lang="zh-CN" altLang="en-US" sz="1200" dirty="0"/>
          </a:p>
        </p:txBody>
      </p:sp>
      <p:sp>
        <p:nvSpPr>
          <p:cNvPr id="60421" name="灯片编号占位符 60420"/>
          <p:cNvSpPr>
            <a:spLocks noGrp="1"/>
          </p:cNvSpPr>
          <p:nvPr>
            <p:ph type="sldNum" sz="quarter" idx="3"/>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D664FA7-52C5-4E43-A6C7-4B5EF7BFB1E7}"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17FF933-4B8C-4BD7-A31A-726C714ED505}"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054" name="文本框 2053"/>
          <p:cNvSpPr txBox="1"/>
          <p:nvPr userDrawn="1"/>
        </p:nvSpPr>
        <p:spPr>
          <a:xfrm>
            <a:off x="1547813" y="150813"/>
            <a:ext cx="6769100" cy="519112"/>
          </a:xfrm>
          <a:prstGeom prst="rect">
            <a:avLst/>
          </a:prstGeom>
          <a:noFill/>
          <a:ln w="9525">
            <a:noFill/>
          </a:ln>
        </p:spPr>
        <p:txBody>
          <a:bodyPr>
            <a:spAutoFit/>
          </a:bodyPr>
          <a:p>
            <a:pPr lvl="0" eaLnBrk="1" hangingPunct="1">
              <a:spcBef>
                <a:spcPct val="50000"/>
              </a:spcBef>
            </a:pPr>
            <a:r>
              <a:rPr lang="en-US" altLang="zh-CN" sz="2800" b="1">
                <a:solidFill>
                  <a:schemeClr val="bg1"/>
                </a:solidFill>
                <a:latin typeface="Arial" panose="020B0604020202020204" pitchFamily="34" charset="0"/>
              </a:rPr>
              <a:t>2.3</a:t>
            </a:r>
            <a:r>
              <a:rPr lang="zh-CN" altLang="en-US" sz="2800" b="1" dirty="0">
                <a:solidFill>
                  <a:schemeClr val="bg1"/>
                </a:solidFill>
                <a:latin typeface="Arial" panose="020B0604020202020204" pitchFamily="34" charset="0"/>
              </a:rPr>
              <a:t>得心应手运斤成风</a:t>
            </a:r>
            <a:r>
              <a:rPr lang="en-US" altLang="zh-CN" sz="2800" b="1">
                <a:solidFill>
                  <a:schemeClr val="bg1"/>
                </a:solidFill>
                <a:latin typeface="Arial" panose="020B0604020202020204" pitchFamily="34" charset="0"/>
              </a:rPr>
              <a:t>——</a:t>
            </a:r>
            <a:r>
              <a:rPr lang="zh-CN" altLang="en-US" sz="2800" b="1" dirty="0">
                <a:solidFill>
                  <a:schemeClr val="bg1"/>
                </a:solidFill>
                <a:latin typeface="Arial" panose="020B0604020202020204" pitchFamily="34" charset="0"/>
              </a:rPr>
              <a:t>焊接的操作</a:t>
            </a:r>
            <a:endParaRPr lang="zh-CN" altLang="en-US" sz="2800" b="1" dirty="0">
              <a:solidFill>
                <a:schemeClr val="bg1"/>
              </a:solidFill>
              <a:latin typeface="Arial" panose="020B0604020202020204" pitchFamily="34" charset="0"/>
            </a:endParaRPr>
          </a:p>
        </p:txBody>
      </p:sp>
      <p:sp>
        <p:nvSpPr>
          <p:cNvPr id="2055" name="文本框 2054"/>
          <p:cNvSpPr txBox="1"/>
          <p:nvPr userDrawn="1"/>
        </p:nvSpPr>
        <p:spPr>
          <a:xfrm>
            <a:off x="25400" y="1052513"/>
            <a:ext cx="9112250" cy="5805487"/>
          </a:xfrm>
          <a:prstGeom prst="rect">
            <a:avLst/>
          </a:prstGeom>
          <a:solidFill>
            <a:srgbClr val="FFFFFF"/>
          </a:solidFill>
          <a:ln w="9525" cap="flat" cmpd="sng">
            <a:solidFill>
              <a:schemeClr val="bg1"/>
            </a:solidFill>
            <a:prstDash val="solid"/>
            <a:miter/>
            <a:headEnd type="none" w="med" len="med"/>
            <a:tailEnd type="none" w="med" len="med"/>
          </a:ln>
        </p:spPr>
        <p:txBody>
          <a:bodyPr/>
          <a:p>
            <a:pPr lvl="0" eaLnBrk="1" hangingPunct="1">
              <a:spcBef>
                <a:spcPct val="50000"/>
              </a:spcBef>
            </a:pPr>
            <a:endParaRPr lang="zh-CN" altLang="en-US" dirty="0">
              <a:latin typeface="Arial" panose="020B0604020202020204" pitchFamily="34" charset="0"/>
            </a:endParaRPr>
          </a:p>
        </p:txBody>
      </p:sp>
      <p:sp>
        <p:nvSpPr>
          <p:cNvPr id="2" name="标题 1"/>
          <p:cNvSpPr>
            <a:spLocks noGrp="1"/>
          </p:cNvSpPr>
          <p:nvPr>
            <p:ph type="title"/>
          </p:nvPr>
        </p:nvSpPr>
        <p:spPr>
          <a:xfrm>
            <a:off x="457200" y="202630"/>
            <a:ext cx="8229600" cy="634082"/>
          </a:xfrm>
          <a:prstGeom prst="rect">
            <a:avLst/>
          </a:prstGeom>
        </p:spPr>
        <p:txBody>
          <a:bodyPr/>
          <a:lstStyle>
            <a:lvl1pPr>
              <a:defRPr sz="2800" baseline="0">
                <a:solidFill>
                  <a:schemeClr val="bg1">
                    <a:lumMod val="9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600200"/>
            <a:ext cx="8229600" cy="4525963"/>
          </a:xfrm>
          <a:prstGeom prst="rect">
            <a:avLst/>
          </a:prstGeom>
        </p:spPr>
        <p:txBody>
          <a:bodyPr/>
          <a:lstStyle>
            <a:lvl1pPr>
              <a:defRPr sz="2400" baseline="0"/>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77C48AB-C1D3-4A89-863B-1B2B134ABE5B}"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FA6F762-C94E-4885-9008-40AC624B8706}"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4006827-ADD3-4B22-8CC9-5635176CAE04}"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0063A74-7160-473A-BC52-47EA92F78938}"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1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1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6551C80-A53B-4F5A-AA8D-8EA47356BE7B}"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C1819F6-B4B5-4560-A7EA-4092482F0A29}"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48F003B-01CE-48E8-AA0C-5F20F3AAAC4B}"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D2D1C25-B90E-4FA5-90D9-4E67F2A2B520}"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Picture 8" descr="C:\Documents and Settings\Administrator\Application Data\Tencent\Users\76418276\QQ\WinTemp\RichOle\3XW}ORJWNMWGN4LLI@XYFBI.png"/>
          <p:cNvPicPr>
            <a:picLocks noChangeAspect="1"/>
          </p:cNvPicPr>
          <p:nvPr userDrawn="1"/>
        </p:nvPicPr>
        <p:blipFill>
          <a:blip r:embed="rId12"/>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hyperlink" Target="http://www.cmpboo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emf"/><Relationship Id="rId1"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emf"/><Relationship Id="rId1"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emf"/><Relationship Id="rId1"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4" descr="机工社标">
            <a:hlinkClick r:id="rId1"/>
          </p:cNvPr>
          <p:cNvPicPr>
            <a:picLocks noChangeAspect="1"/>
          </p:cNvPicPr>
          <p:nvPr/>
        </p:nvPicPr>
        <p:blipFill>
          <a:blip r:embed="rId2"/>
          <a:stretch>
            <a:fillRect/>
          </a:stretch>
        </p:blipFill>
        <p:spPr>
          <a:xfrm>
            <a:off x="5364163" y="0"/>
            <a:ext cx="3779837" cy="765175"/>
          </a:xfrm>
          <a:prstGeom prst="rect">
            <a:avLst/>
          </a:prstGeom>
          <a:noFill/>
          <a:ln w="9525">
            <a:noFill/>
          </a:ln>
        </p:spPr>
      </p:pic>
      <p:sp>
        <p:nvSpPr>
          <p:cNvPr id="12292" name="TextBox 1"/>
          <p:cNvSpPr txBox="1"/>
          <p:nvPr/>
        </p:nvSpPr>
        <p:spPr>
          <a:xfrm>
            <a:off x="684213" y="188913"/>
            <a:ext cx="3725862" cy="398780"/>
          </a:xfrm>
          <a:prstGeom prst="rect">
            <a:avLst/>
          </a:prstGeom>
          <a:noFill/>
          <a:ln w="9525">
            <a:noFill/>
          </a:ln>
        </p:spPr>
        <p:txBody>
          <a:bodyPr>
            <a:spAutoFit/>
          </a:bodyPr>
          <a:p>
            <a:r>
              <a:rPr lang="en-US" altLang="zh-CN" sz="200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十四五</a:t>
            </a:r>
            <a:r>
              <a:rPr lang="en-US" altLang="zh-CN" sz="200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职业教育国家规划教材</a:t>
            </a:r>
            <a:endParaRPr lang="zh-CN" altLang="en-US" sz="2000" dirty="0">
              <a:solidFill>
                <a:schemeClr val="bg1"/>
              </a:solidFill>
              <a:latin typeface="Arial" panose="020B0604020202020204" pitchFamily="34" charset="0"/>
              <a:ea typeface="宋体" panose="02010600030101010101" pitchFamily="2" charset="-122"/>
            </a:endParaRPr>
          </a:p>
        </p:txBody>
      </p:sp>
      <p:pic>
        <p:nvPicPr>
          <p:cNvPr id="12301" name="Picture 8" descr="000cf1a449a10946c12f01"/>
          <p:cNvPicPr preferRelativeResize="0"/>
          <p:nvPr/>
        </p:nvPicPr>
        <p:blipFill>
          <a:blip r:embed="rId3"/>
          <a:srcRect b="5148"/>
          <a:stretch>
            <a:fillRect/>
          </a:stretch>
        </p:blipFill>
        <p:spPr>
          <a:xfrm>
            <a:off x="323850" y="4752975"/>
            <a:ext cx="2524125" cy="1628775"/>
          </a:xfrm>
          <a:prstGeom prst="rect">
            <a:avLst/>
          </a:prstGeom>
          <a:noFill/>
          <a:ln w="9525">
            <a:noFill/>
          </a:ln>
        </p:spPr>
      </p:pic>
      <p:pic>
        <p:nvPicPr>
          <p:cNvPr id="12302" name="Picture 9" descr="GFEK[)WIETUU_`SWRRW0~V6"/>
          <p:cNvPicPr>
            <a:picLocks noChangeAspect="1"/>
          </p:cNvPicPr>
          <p:nvPr/>
        </p:nvPicPr>
        <p:blipFill>
          <a:blip r:embed="rId4"/>
          <a:srcRect b="50349"/>
          <a:stretch>
            <a:fillRect/>
          </a:stretch>
        </p:blipFill>
        <p:spPr>
          <a:xfrm>
            <a:off x="3420110" y="4743450"/>
            <a:ext cx="2524125" cy="1628775"/>
          </a:xfrm>
          <a:prstGeom prst="rect">
            <a:avLst/>
          </a:prstGeom>
          <a:noFill/>
          <a:ln w="9525">
            <a:noFill/>
          </a:ln>
        </p:spPr>
      </p:pic>
      <p:sp>
        <p:nvSpPr>
          <p:cNvPr id="2" name="矩形 1"/>
          <p:cNvSpPr/>
          <p:nvPr/>
        </p:nvSpPr>
        <p:spPr>
          <a:xfrm>
            <a:off x="2484120" y="2132965"/>
            <a:ext cx="3855720" cy="1198880"/>
          </a:xfrm>
          <a:prstGeom prst="rect">
            <a:avLst/>
          </a:prstGeom>
          <a:noFill/>
          <a:ln>
            <a:noFill/>
          </a:ln>
        </p:spPr>
        <p:txBody>
          <a:bodyPr wrap="none" rtlCol="0" anchor="t">
            <a:spAutoFit/>
          </a:bodyPr>
          <a:p>
            <a:pPr algn="ctr"/>
            <a:r>
              <a:rPr lang="zh-CN" altLang="en-US" sz="7200" b="1">
                <a:solidFill>
                  <a:schemeClr val="accent1"/>
                </a:solidFill>
                <a:effectLst>
                  <a:outerShdw blurRad="38100" dist="25400" dir="5400000" algn="ctr" rotWithShape="0">
                    <a:srgbClr val="6E747A">
                      <a:alpha val="43000"/>
                    </a:srgbClr>
                  </a:outerShdw>
                </a:effectLst>
              </a:rPr>
              <a:t>走进焊接</a:t>
            </a:r>
            <a:endParaRPr lang="zh-CN" altLang="en-US" sz="7200" b="1">
              <a:solidFill>
                <a:schemeClr val="accent1"/>
              </a:solidFill>
              <a:effectLst>
                <a:outerShdw blurRad="38100" dist="25400" dir="5400000" algn="ctr" rotWithShape="0">
                  <a:srgbClr val="6E747A">
                    <a:alpha val="43000"/>
                  </a:srgbClr>
                </a:outerShdw>
              </a:effectLst>
            </a:endParaRPr>
          </a:p>
        </p:txBody>
      </p:sp>
      <p:pic>
        <p:nvPicPr>
          <p:cNvPr id="47112" name="图片 47111" descr="图1-6 国产C919大型客机"/>
          <p:cNvPicPr>
            <a:picLocks noChangeAspect="1"/>
          </p:cNvPicPr>
          <p:nvPr/>
        </p:nvPicPr>
        <p:blipFill>
          <a:blip r:embed="rId5"/>
          <a:stretch>
            <a:fillRect/>
          </a:stretch>
        </p:blipFill>
        <p:spPr>
          <a:xfrm>
            <a:off x="6444615" y="4725035"/>
            <a:ext cx="2277110" cy="1600835"/>
          </a:xfrm>
          <a:prstGeom prst="rect">
            <a:avLst/>
          </a:prstGeom>
          <a:noFill/>
          <a:ln w="9525">
            <a:noFill/>
          </a:ln>
        </p:spPr>
      </p:pic>
      <p:sp>
        <p:nvSpPr>
          <p:cNvPr id="3" name="文本框 2"/>
          <p:cNvSpPr txBox="1"/>
          <p:nvPr/>
        </p:nvSpPr>
        <p:spPr>
          <a:xfrm>
            <a:off x="2915920" y="3860800"/>
            <a:ext cx="3861435" cy="583565"/>
          </a:xfrm>
          <a:prstGeom prst="rect">
            <a:avLst/>
          </a:prstGeom>
          <a:noFill/>
        </p:spPr>
        <p:txBody>
          <a:bodyPr wrap="square" rtlCol="0">
            <a:spAutoFit/>
            <a:scene3d>
              <a:camera prst="orthographicFront"/>
              <a:lightRig rig="threePt" dir="t"/>
            </a:scene3d>
          </a:bodyPr>
          <a:p>
            <a:r>
              <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主编：吴志亚</a:t>
            </a:r>
            <a:endPar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0492" name="文本框 20491"/>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0494" name="矩形 2"/>
          <p:cNvSpPr/>
          <p:nvPr/>
        </p:nvSpPr>
        <p:spPr>
          <a:xfrm>
            <a:off x="684213" y="1628775"/>
            <a:ext cx="41036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6.</a:t>
            </a:r>
            <a:r>
              <a:rPr lang="zh-CN" altLang="en-US" sz="2400" b="1" dirty="0">
                <a:latin typeface="Arial" panose="020B0604020202020204" pitchFamily="34" charset="0"/>
              </a:rPr>
              <a:t>各种焊接位置的操作要点</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20495" name="文本框 20494"/>
          <p:cNvSpPr txBox="1"/>
          <p:nvPr/>
        </p:nvSpPr>
        <p:spPr>
          <a:xfrm>
            <a:off x="4716463" y="1628775"/>
            <a:ext cx="576262" cy="396875"/>
          </a:xfrm>
          <a:prstGeom prst="rect">
            <a:avLst/>
          </a:prstGeom>
          <a:noFill/>
          <a:ln w="9525">
            <a:noFill/>
          </a:ln>
        </p:spPr>
        <p:txBody>
          <a:bodyPr>
            <a:spAutoFit/>
          </a:bodyPr>
          <a:p>
            <a:pPr>
              <a:spcBef>
                <a:spcPct val="50000"/>
              </a:spcBef>
            </a:pPr>
            <a:r>
              <a:rPr lang="zh-CN" altLang="en-US" sz="2000" b="1" dirty="0">
                <a:latin typeface="Arial" panose="020B0604020202020204" pitchFamily="34" charset="0"/>
                <a:ea typeface="隶书" panose="02010509060101010101" pitchFamily="49" charset="-122"/>
              </a:rPr>
              <a:t>之</a:t>
            </a:r>
            <a:endParaRPr lang="zh-CN" altLang="en-US" sz="2000" b="1" dirty="0">
              <a:latin typeface="Arial" panose="020B0604020202020204" pitchFamily="34" charset="0"/>
              <a:ea typeface="隶书" panose="02010509060101010101" pitchFamily="49" charset="-122"/>
            </a:endParaRPr>
          </a:p>
        </p:txBody>
      </p:sp>
      <p:sp>
        <p:nvSpPr>
          <p:cNvPr id="20496" name="文本框 20495"/>
          <p:cNvSpPr txBox="1"/>
          <p:nvPr/>
        </p:nvSpPr>
        <p:spPr>
          <a:xfrm>
            <a:off x="5364163" y="1657350"/>
            <a:ext cx="792162" cy="396875"/>
          </a:xfrm>
          <a:prstGeom prst="rect">
            <a:avLst/>
          </a:prstGeom>
          <a:noFill/>
          <a:ln w="9525">
            <a:noFill/>
          </a:ln>
        </p:spPr>
        <p:txBody>
          <a:bodyPr>
            <a:spAutoFit/>
          </a:bodyPr>
          <a:p>
            <a:pPr>
              <a:spcBef>
                <a:spcPct val="50000"/>
              </a:spcBef>
            </a:pPr>
            <a:r>
              <a:rPr lang="zh-CN" altLang="en-US" sz="2000" dirty="0">
                <a:latin typeface="Arial" panose="020B0604020202020204" pitchFamily="34" charset="0"/>
                <a:ea typeface="微软雅黑" panose="020B0503020204020204" pitchFamily="34" charset="-122"/>
              </a:rPr>
              <a:t>平焊</a:t>
            </a:r>
            <a:endParaRPr lang="zh-CN" altLang="en-US" sz="2000" dirty="0">
              <a:latin typeface="Arial" panose="020B0604020202020204" pitchFamily="34" charset="0"/>
              <a:ea typeface="微软雅黑" panose="020B0503020204020204" pitchFamily="34" charset="-122"/>
            </a:endParaRPr>
          </a:p>
        </p:txBody>
      </p:sp>
      <p:sp>
        <p:nvSpPr>
          <p:cNvPr id="20497" name="文本框 20496"/>
          <p:cNvSpPr txBox="1"/>
          <p:nvPr/>
        </p:nvSpPr>
        <p:spPr>
          <a:xfrm>
            <a:off x="755650" y="2492375"/>
            <a:ext cx="7921625" cy="3394075"/>
          </a:xfrm>
          <a:prstGeom prst="rect">
            <a:avLst/>
          </a:prstGeom>
          <a:noFill/>
          <a:ln w="9525">
            <a:noFill/>
          </a:ln>
        </p:spPr>
        <p:txBody>
          <a:bodyPr>
            <a:spAutoFit/>
          </a:bodyPr>
          <a:p>
            <a:pPr>
              <a:lnSpc>
                <a:spcPct val="15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rPr>
              <a:t>       焊接时熔滴金属主要靠自重自然过渡，操作技术比较容易掌握，允许用较大直径的焊条和较大的焊接电流。</a:t>
            </a:r>
            <a:endParaRPr lang="zh-CN" altLang="en-US" dirty="0">
              <a:latin typeface="Arial" panose="020B0604020202020204" pitchFamily="34" charset="0"/>
              <a:ea typeface="微软雅黑" panose="020B0503020204020204" pitchFamily="34" charset="-122"/>
            </a:endParaRPr>
          </a:p>
          <a:p>
            <a:pPr>
              <a:lnSpc>
                <a:spcPct val="15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rPr>
              <a:t>       熔渣和液态金属容易混在一起，当溶渣超前时会产生夹渣。</a:t>
            </a:r>
            <a:endParaRPr lang="zh-CN" altLang="en-US" dirty="0">
              <a:latin typeface="Arial" panose="020B0604020202020204" pitchFamily="34" charset="0"/>
              <a:ea typeface="微软雅黑" panose="020B0503020204020204" pitchFamily="34" charset="-122"/>
            </a:endParaRPr>
          </a:p>
          <a:p>
            <a:pPr>
              <a:lnSpc>
                <a:spcPct val="15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rPr>
              <a:t>       焊接单面焊双面成形的打底层时，容易产生焊瘤、未焊透或背面成形不良。</a:t>
            </a:r>
            <a:endParaRPr lang="zh-CN" altLang="en-US" dirty="0">
              <a:latin typeface="Arial" panose="020B0604020202020204" pitchFamily="34" charset="0"/>
              <a:ea typeface="微软雅黑" panose="020B0503020204020204" pitchFamily="34" charset="-122"/>
            </a:endParaRPr>
          </a:p>
          <a:p>
            <a:pPr>
              <a:lnSpc>
                <a:spcPct val="15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rPr>
              <a:t>      平焊焊接时为获得优质焊缝，必须熟练掌握焊条角度和运条技术，将熔池控制为始终如一的形状与大小，一般熔池形状为平圆形或椭圆形，且表面下凹，焊条移动速度不宜过慢。</a:t>
            </a:r>
            <a:endParaRPr lang="zh-CN" altLang="en-US"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wipe(left)">
                                      <p:cBhvr>
                                        <p:cTn id="7" dur="500"/>
                                        <p:tgtEl>
                                          <p:spTgt spid="2049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95"/>
                                        </p:tgtEl>
                                        <p:attrNameLst>
                                          <p:attrName>style.visibility</p:attrName>
                                        </p:attrNameLst>
                                      </p:cBhvr>
                                      <p:to>
                                        <p:strVal val="visible"/>
                                      </p:to>
                                    </p:set>
                                    <p:animEffect transition="in" filter="wipe(left)">
                                      <p:cBhvr>
                                        <p:cTn id="11" dur="500"/>
                                        <p:tgtEl>
                                          <p:spTgt spid="2049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496"/>
                                        </p:tgtEl>
                                        <p:attrNameLst>
                                          <p:attrName>style.visibility</p:attrName>
                                        </p:attrNameLst>
                                      </p:cBhvr>
                                      <p:to>
                                        <p:strVal val="visible"/>
                                      </p:to>
                                    </p:set>
                                    <p:animEffect transition="in" filter="wipe(left)">
                                      <p:cBhvr>
                                        <p:cTn id="15" dur="500"/>
                                        <p:tgtEl>
                                          <p:spTgt spid="2049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497"/>
                                        </p:tgtEl>
                                        <p:attrNameLst>
                                          <p:attrName>style.visibility</p:attrName>
                                        </p:attrNameLst>
                                      </p:cBhvr>
                                      <p:to>
                                        <p:strVal val="visible"/>
                                      </p:to>
                                    </p:set>
                                    <p:animEffect transition="in" filter="wipe(left)">
                                      <p:cBhvr>
                                        <p:cTn id="20" dur="5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p:bldP spid="20495" grpId="0"/>
      <p:bldP spid="20496" grpId="0"/>
      <p:bldP spid="204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7" name="文本框 21516"/>
          <p:cNvSpPr txBox="1"/>
          <p:nvPr/>
        </p:nvSpPr>
        <p:spPr>
          <a:xfrm>
            <a:off x="1116013" y="2708275"/>
            <a:ext cx="7056437" cy="2835275"/>
          </a:xfrm>
          <a:prstGeom prst="rect">
            <a:avLst/>
          </a:prstGeom>
          <a:noFill/>
          <a:ln w="9525">
            <a:noFill/>
          </a:ln>
        </p:spPr>
        <p:txBody>
          <a:bodyPr>
            <a:spAutoFit/>
          </a:bodyPr>
          <a:p>
            <a:pPr>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液态金属和熔渣因自重下坠</a:t>
            </a:r>
            <a:r>
              <a:rPr lang="en-US" altLang="zh-CN" sz="200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故易分离。但熔池温度过高，液态金属易下流形成焊瘤。</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易掌握焊透情况，但表面易咬边，不易焊得平整，焊缝成形差。</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根据立焊的特点，焊接时焊条角度应向下倾斜</a:t>
            </a:r>
            <a:r>
              <a:rPr lang="en-US" altLang="zh-CN" sz="2000">
                <a:latin typeface="微软雅黑" panose="020B0503020204020204" pitchFamily="34" charset="-122"/>
                <a:ea typeface="微软雅黑" panose="020B0503020204020204" pitchFamily="34" charset="-122"/>
              </a:rPr>
              <a:t>60°-80°</a:t>
            </a:r>
            <a:r>
              <a:rPr lang="zh-CN" altLang="en-US" sz="2000" dirty="0">
                <a:latin typeface="微软雅黑" panose="020B0503020204020204" pitchFamily="34" charset="-122"/>
                <a:ea typeface="微软雅黑" panose="020B0503020204020204" pitchFamily="34" charset="-122"/>
              </a:rPr>
              <a:t>，电弧指向熔池中心，焊接电流应较小，以控制熔池温度。</a:t>
            </a: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1519" name="文本框 21518"/>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1521" name="矩形 2"/>
          <p:cNvSpPr/>
          <p:nvPr/>
        </p:nvSpPr>
        <p:spPr>
          <a:xfrm>
            <a:off x="684213" y="1628775"/>
            <a:ext cx="41036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6.</a:t>
            </a:r>
            <a:r>
              <a:rPr lang="zh-CN" altLang="en-US" sz="2400" b="1" dirty="0">
                <a:latin typeface="Arial" panose="020B0604020202020204" pitchFamily="34" charset="0"/>
              </a:rPr>
              <a:t>各种焊接位置的操作要点</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21522" name="文本框 21521"/>
          <p:cNvSpPr txBox="1"/>
          <p:nvPr/>
        </p:nvSpPr>
        <p:spPr>
          <a:xfrm>
            <a:off x="4716463" y="1628775"/>
            <a:ext cx="576262" cy="396875"/>
          </a:xfrm>
          <a:prstGeom prst="rect">
            <a:avLst/>
          </a:prstGeom>
          <a:noFill/>
          <a:ln w="9525">
            <a:noFill/>
          </a:ln>
        </p:spPr>
        <p:txBody>
          <a:bodyPr>
            <a:spAutoFit/>
          </a:bodyPr>
          <a:p>
            <a:pPr>
              <a:spcBef>
                <a:spcPct val="50000"/>
              </a:spcBef>
            </a:pPr>
            <a:r>
              <a:rPr lang="zh-CN" altLang="en-US" sz="2000" b="1" dirty="0">
                <a:latin typeface="Arial" panose="020B0604020202020204" pitchFamily="34" charset="0"/>
                <a:ea typeface="隶书" panose="02010509060101010101" pitchFamily="49" charset="-122"/>
              </a:rPr>
              <a:t>之</a:t>
            </a:r>
            <a:endParaRPr lang="zh-CN" altLang="en-US" sz="2000" b="1" dirty="0">
              <a:latin typeface="Arial" panose="020B0604020202020204" pitchFamily="34" charset="0"/>
              <a:ea typeface="隶书" panose="02010509060101010101" pitchFamily="49" charset="-122"/>
            </a:endParaRPr>
          </a:p>
        </p:txBody>
      </p:sp>
      <p:sp>
        <p:nvSpPr>
          <p:cNvPr id="21523" name="文本框 21522"/>
          <p:cNvSpPr txBox="1"/>
          <p:nvPr/>
        </p:nvSpPr>
        <p:spPr>
          <a:xfrm>
            <a:off x="5364163" y="1657350"/>
            <a:ext cx="792162" cy="396875"/>
          </a:xfrm>
          <a:prstGeom prst="rect">
            <a:avLst/>
          </a:prstGeom>
          <a:noFill/>
          <a:ln w="9525">
            <a:noFill/>
          </a:ln>
        </p:spPr>
        <p:txBody>
          <a:bodyPr>
            <a:spAutoFit/>
          </a:bodyPr>
          <a:p>
            <a:pPr>
              <a:spcBef>
                <a:spcPct val="50000"/>
              </a:spcBef>
            </a:pPr>
            <a:r>
              <a:rPr lang="zh-CN" altLang="en-US" sz="2000" dirty="0">
                <a:latin typeface="Arial" panose="020B0604020202020204" pitchFamily="34" charset="0"/>
                <a:ea typeface="微软雅黑" panose="020B0503020204020204" pitchFamily="34" charset="-122"/>
              </a:rPr>
              <a:t>立焊</a:t>
            </a:r>
            <a:endParaRPr lang="zh-CN" altLang="en-US" sz="2000"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21"/>
                                        </p:tgtEl>
                                        <p:attrNameLst>
                                          <p:attrName>style.visibility</p:attrName>
                                        </p:attrNameLst>
                                      </p:cBhvr>
                                      <p:to>
                                        <p:strVal val="visible"/>
                                      </p:to>
                                    </p:set>
                                    <p:animEffect transition="in" filter="wipe(left)">
                                      <p:cBhvr>
                                        <p:cTn id="7" dur="500"/>
                                        <p:tgtEl>
                                          <p:spTgt spid="215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22"/>
                                        </p:tgtEl>
                                        <p:attrNameLst>
                                          <p:attrName>style.visibility</p:attrName>
                                        </p:attrNameLst>
                                      </p:cBhvr>
                                      <p:to>
                                        <p:strVal val="visible"/>
                                      </p:to>
                                    </p:set>
                                    <p:animEffect transition="in" filter="wipe(left)">
                                      <p:cBhvr>
                                        <p:cTn id="11" dur="500"/>
                                        <p:tgtEl>
                                          <p:spTgt spid="215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523"/>
                                        </p:tgtEl>
                                        <p:attrNameLst>
                                          <p:attrName>style.visibility</p:attrName>
                                        </p:attrNameLst>
                                      </p:cBhvr>
                                      <p:to>
                                        <p:strVal val="visible"/>
                                      </p:to>
                                    </p:set>
                                    <p:animEffect transition="in" filter="wipe(left)">
                                      <p:cBhvr>
                                        <p:cTn id="15" dur="500"/>
                                        <p:tgtEl>
                                          <p:spTgt spid="215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517"/>
                                        </p:tgtEl>
                                        <p:attrNameLst>
                                          <p:attrName>style.visibility</p:attrName>
                                        </p:attrNameLst>
                                      </p:cBhvr>
                                      <p:to>
                                        <p:strVal val="visible"/>
                                      </p:to>
                                    </p:set>
                                    <p:animEffect transition="in" filter="wipe(left)">
                                      <p:cBhvr>
                                        <p:cTn id="20"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21" grpId="0"/>
      <p:bldP spid="21522" grpId="0"/>
      <p:bldP spid="215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6" name="文本框 84995"/>
          <p:cNvSpPr txBox="1"/>
          <p:nvPr/>
        </p:nvSpPr>
        <p:spPr>
          <a:xfrm>
            <a:off x="1042988" y="2781300"/>
            <a:ext cx="7056437" cy="2981325"/>
          </a:xfrm>
          <a:prstGeom prst="rect">
            <a:avLst/>
          </a:prstGeom>
          <a:noFill/>
          <a:ln w="9525">
            <a:noFill/>
          </a:ln>
        </p:spPr>
        <p:txBody>
          <a:bodyPr>
            <a:spAutoFit/>
          </a:bodyPr>
          <a:p>
            <a:pPr>
              <a:lnSpc>
                <a:spcPct val="15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rPr>
              <a:t>       液态金属因自重易下坠，会造成未熔合和夹渣，宜采用较小直径的焊条，短弧焊接。</a:t>
            </a:r>
            <a:endParaRPr lang="zh-CN" altLang="en-US" dirty="0">
              <a:latin typeface="Arial" panose="020B0604020202020204" pitchFamily="34" charset="0"/>
              <a:ea typeface="微软雅黑" panose="020B0503020204020204" pitchFamily="34" charset="-122"/>
            </a:endParaRPr>
          </a:p>
          <a:p>
            <a:pPr>
              <a:lnSpc>
                <a:spcPct val="15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rPr>
              <a:t>       液态金属与熔渣易分离。</a:t>
            </a:r>
            <a:endParaRPr lang="zh-CN" altLang="en-US" dirty="0">
              <a:latin typeface="Arial" panose="020B0604020202020204" pitchFamily="34" charset="0"/>
              <a:ea typeface="微软雅黑" panose="020B0503020204020204" pitchFamily="34" charset="-122"/>
            </a:endParaRPr>
          </a:p>
          <a:p>
            <a:pPr>
              <a:lnSpc>
                <a:spcPct val="15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rPr>
              <a:t>       采用多层多道焊能比较容易防止液态金属下坠。</a:t>
            </a:r>
            <a:endParaRPr lang="zh-CN" altLang="en-US" dirty="0">
              <a:latin typeface="Arial" panose="020B0604020202020204" pitchFamily="34" charset="0"/>
              <a:ea typeface="微软雅黑" panose="020B0503020204020204" pitchFamily="34" charset="-122"/>
            </a:endParaRPr>
          </a:p>
          <a:p>
            <a:pPr>
              <a:lnSpc>
                <a:spcPct val="15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rPr>
              <a:t>       根据横焊的特点，在焊接时由于上坡口温度高于下坡口，所以在上坡口处不做稳弧动作，而是迅速带至下坡口根部做轻微的横拉稳弧动作。若坡口间隙小时。增大焊条倾角，反之则减小焊条倾角。</a:t>
            </a:r>
            <a:endParaRPr lang="zh-CN" altLang="en-US" dirty="0">
              <a:latin typeface="Arial" panose="020B0604020202020204" pitchFamily="34" charset="0"/>
              <a:ea typeface="微软雅黑" panose="020B0503020204020204" pitchFamily="34" charset="-122"/>
            </a:endParaRPr>
          </a:p>
        </p:txBody>
      </p:sp>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84998" name="文本框 84997"/>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85000" name="矩形 2"/>
          <p:cNvSpPr/>
          <p:nvPr/>
        </p:nvSpPr>
        <p:spPr>
          <a:xfrm>
            <a:off x="684213" y="1628775"/>
            <a:ext cx="41036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6.</a:t>
            </a:r>
            <a:r>
              <a:rPr lang="zh-CN" altLang="en-US" sz="2400" b="1" dirty="0">
                <a:latin typeface="Arial" panose="020B0604020202020204" pitchFamily="34" charset="0"/>
              </a:rPr>
              <a:t>各种焊接位置的操作要点</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85001" name="文本框 85000"/>
          <p:cNvSpPr txBox="1"/>
          <p:nvPr/>
        </p:nvSpPr>
        <p:spPr>
          <a:xfrm>
            <a:off x="4716463" y="1628775"/>
            <a:ext cx="576262" cy="396875"/>
          </a:xfrm>
          <a:prstGeom prst="rect">
            <a:avLst/>
          </a:prstGeom>
          <a:noFill/>
          <a:ln w="9525">
            <a:noFill/>
          </a:ln>
        </p:spPr>
        <p:txBody>
          <a:bodyPr>
            <a:spAutoFit/>
          </a:bodyPr>
          <a:p>
            <a:pPr>
              <a:spcBef>
                <a:spcPct val="50000"/>
              </a:spcBef>
            </a:pPr>
            <a:r>
              <a:rPr lang="zh-CN" altLang="en-US" sz="2000" b="1" dirty="0">
                <a:latin typeface="Arial" panose="020B0604020202020204" pitchFamily="34" charset="0"/>
                <a:ea typeface="隶书" panose="02010509060101010101" pitchFamily="49" charset="-122"/>
              </a:rPr>
              <a:t>之</a:t>
            </a:r>
            <a:endParaRPr lang="zh-CN" altLang="en-US" sz="2000" b="1" dirty="0">
              <a:latin typeface="Arial" panose="020B0604020202020204" pitchFamily="34" charset="0"/>
              <a:ea typeface="隶书" panose="02010509060101010101" pitchFamily="49" charset="-122"/>
            </a:endParaRPr>
          </a:p>
        </p:txBody>
      </p:sp>
      <p:sp>
        <p:nvSpPr>
          <p:cNvPr id="85002" name="文本框 85001"/>
          <p:cNvSpPr txBox="1"/>
          <p:nvPr/>
        </p:nvSpPr>
        <p:spPr>
          <a:xfrm>
            <a:off x="5364163" y="1657350"/>
            <a:ext cx="792162" cy="396875"/>
          </a:xfrm>
          <a:prstGeom prst="rect">
            <a:avLst/>
          </a:prstGeom>
          <a:noFill/>
          <a:ln w="9525">
            <a:noFill/>
          </a:ln>
        </p:spPr>
        <p:txBody>
          <a:bodyPr>
            <a:spAutoFit/>
          </a:bodyPr>
          <a:p>
            <a:pPr>
              <a:spcBef>
                <a:spcPct val="50000"/>
              </a:spcBef>
            </a:pPr>
            <a:r>
              <a:rPr lang="zh-CN" altLang="en-US" sz="2000" dirty="0">
                <a:latin typeface="Arial" panose="020B0604020202020204" pitchFamily="34" charset="0"/>
                <a:ea typeface="微软雅黑" panose="020B0503020204020204" pitchFamily="34" charset="-122"/>
              </a:rPr>
              <a:t>横焊</a:t>
            </a:r>
            <a:endParaRPr lang="zh-CN" altLang="en-US" sz="2000"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wipe(left)">
                                      <p:cBhvr>
                                        <p:cTn id="7" dur="500"/>
                                        <p:tgtEl>
                                          <p:spTgt spid="8500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001"/>
                                        </p:tgtEl>
                                        <p:attrNameLst>
                                          <p:attrName>style.visibility</p:attrName>
                                        </p:attrNameLst>
                                      </p:cBhvr>
                                      <p:to>
                                        <p:strVal val="visible"/>
                                      </p:to>
                                    </p:set>
                                    <p:animEffect transition="in" filter="wipe(left)">
                                      <p:cBhvr>
                                        <p:cTn id="11" dur="500"/>
                                        <p:tgtEl>
                                          <p:spTgt spid="8500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5002"/>
                                        </p:tgtEl>
                                        <p:attrNameLst>
                                          <p:attrName>style.visibility</p:attrName>
                                        </p:attrNameLst>
                                      </p:cBhvr>
                                      <p:to>
                                        <p:strVal val="visible"/>
                                      </p:to>
                                    </p:set>
                                    <p:animEffect transition="in" filter="wipe(left)">
                                      <p:cBhvr>
                                        <p:cTn id="15" dur="500"/>
                                        <p:tgtEl>
                                          <p:spTgt spid="8500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4996"/>
                                        </p:tgtEl>
                                        <p:attrNameLst>
                                          <p:attrName>style.visibility</p:attrName>
                                        </p:attrNameLst>
                                      </p:cBhvr>
                                      <p:to>
                                        <p:strVal val="visible"/>
                                      </p:to>
                                    </p:set>
                                    <p:animEffect transition="in" filter="wipe(left)">
                                      <p:cBhvr>
                                        <p:cTn id="20"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5000" grpId="0"/>
      <p:bldP spid="85001" grpId="0"/>
      <p:bldP spid="850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20" name="文本框 86019"/>
          <p:cNvSpPr txBox="1"/>
          <p:nvPr/>
        </p:nvSpPr>
        <p:spPr>
          <a:xfrm>
            <a:off x="1042988" y="2349500"/>
            <a:ext cx="7056437" cy="4021138"/>
          </a:xfrm>
          <a:prstGeom prst="rect">
            <a:avLst/>
          </a:prstGeom>
          <a:noFill/>
          <a:ln w="9525">
            <a:noFill/>
          </a:ln>
        </p:spPr>
        <p:txBody>
          <a:bodyPr>
            <a:spAutoFit/>
          </a:bodyPr>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液态金属因自重下坠滴落，不易控制熔池形状和大小，会造成未焊透和凹陷，宜采用较小直径的焊条和小焊接电流并采用最短的电弧焊接。</a:t>
            </a: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清渣困难，易产生层间夹渣。</a:t>
            </a: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运条困难，焊缝外观不易平整。</a:t>
            </a: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根据仰焊特点，应严格控制焊接电弧的弧长，使坡口两侧根部能很好熔合，并且焊波厚度不应太厚，以防止液态金属过多而下坠。坡口角度比平焊略大，焊接坡口第一层的焊条与坡口两侧成</a:t>
            </a:r>
            <a:r>
              <a:rPr lang="en-US" altLang="zh-CN">
                <a:latin typeface="微软雅黑" panose="020B0503020204020204" pitchFamily="34" charset="-122"/>
                <a:ea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rPr>
              <a:t>，与焊接方向成</a:t>
            </a:r>
            <a:r>
              <a:rPr lang="en-US" altLang="zh-CN">
                <a:latin typeface="微软雅黑" panose="020B0503020204020204" pitchFamily="34" charset="-122"/>
                <a:ea typeface="微软雅黑" panose="020B0503020204020204" pitchFamily="34" charset="-122"/>
              </a:rPr>
              <a:t>70°-80°</a:t>
            </a:r>
            <a:r>
              <a:rPr lang="zh-CN" altLang="en-US" dirty="0">
                <a:latin typeface="微软雅黑" panose="020B0503020204020204" pitchFamily="34" charset="-122"/>
                <a:ea typeface="微软雅黑" panose="020B0503020204020204" pitchFamily="34" charset="-122"/>
              </a:rPr>
              <a:t>用最短的电弧做前后推拉的动作，熔池温度过高时可以使温度降低。焊接其余各层时焊条横摆并在两侧做稳弧动作。</a:t>
            </a: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86022" name="文本框 86021"/>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86024" name="矩形 2"/>
          <p:cNvSpPr/>
          <p:nvPr/>
        </p:nvSpPr>
        <p:spPr>
          <a:xfrm>
            <a:off x="684213" y="1628775"/>
            <a:ext cx="41036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6.</a:t>
            </a:r>
            <a:r>
              <a:rPr lang="zh-CN" altLang="en-US" sz="2400" b="1" dirty="0">
                <a:latin typeface="Arial" panose="020B0604020202020204" pitchFamily="34" charset="0"/>
              </a:rPr>
              <a:t>各种焊接位置的操作要点</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86025" name="文本框 86024"/>
          <p:cNvSpPr txBox="1"/>
          <p:nvPr/>
        </p:nvSpPr>
        <p:spPr>
          <a:xfrm>
            <a:off x="4716463" y="1628775"/>
            <a:ext cx="576262" cy="396875"/>
          </a:xfrm>
          <a:prstGeom prst="rect">
            <a:avLst/>
          </a:prstGeom>
          <a:noFill/>
          <a:ln w="9525">
            <a:noFill/>
          </a:ln>
        </p:spPr>
        <p:txBody>
          <a:bodyPr>
            <a:spAutoFit/>
          </a:bodyPr>
          <a:p>
            <a:pPr>
              <a:spcBef>
                <a:spcPct val="50000"/>
              </a:spcBef>
            </a:pPr>
            <a:r>
              <a:rPr lang="zh-CN" altLang="en-US" sz="2000" b="1" dirty="0">
                <a:latin typeface="Arial" panose="020B0604020202020204" pitchFamily="34" charset="0"/>
                <a:ea typeface="隶书" panose="02010509060101010101" pitchFamily="49" charset="-122"/>
              </a:rPr>
              <a:t>之</a:t>
            </a:r>
            <a:endParaRPr lang="zh-CN" altLang="en-US" sz="2000" b="1" dirty="0">
              <a:latin typeface="Arial" panose="020B0604020202020204" pitchFamily="34" charset="0"/>
              <a:ea typeface="隶书" panose="02010509060101010101" pitchFamily="49" charset="-122"/>
            </a:endParaRPr>
          </a:p>
        </p:txBody>
      </p:sp>
      <p:sp>
        <p:nvSpPr>
          <p:cNvPr id="86026" name="文本框 86025"/>
          <p:cNvSpPr txBox="1"/>
          <p:nvPr/>
        </p:nvSpPr>
        <p:spPr>
          <a:xfrm>
            <a:off x="5364163" y="1657350"/>
            <a:ext cx="792162" cy="396875"/>
          </a:xfrm>
          <a:prstGeom prst="rect">
            <a:avLst/>
          </a:prstGeom>
          <a:noFill/>
          <a:ln w="9525">
            <a:noFill/>
          </a:ln>
        </p:spPr>
        <p:txBody>
          <a:bodyPr>
            <a:spAutoFit/>
          </a:bodyPr>
          <a:p>
            <a:pPr>
              <a:spcBef>
                <a:spcPct val="50000"/>
              </a:spcBef>
            </a:pPr>
            <a:r>
              <a:rPr lang="zh-CN" altLang="en-US" sz="2000" dirty="0">
                <a:latin typeface="Arial" panose="020B0604020202020204" pitchFamily="34" charset="0"/>
                <a:ea typeface="微软雅黑" panose="020B0503020204020204" pitchFamily="34" charset="-122"/>
              </a:rPr>
              <a:t>仰焊</a:t>
            </a:r>
            <a:endParaRPr lang="zh-CN" altLang="en-US" sz="2000"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wipe(left)">
                                      <p:cBhvr>
                                        <p:cTn id="7" dur="500"/>
                                        <p:tgtEl>
                                          <p:spTgt spid="860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025"/>
                                        </p:tgtEl>
                                        <p:attrNameLst>
                                          <p:attrName>style.visibility</p:attrName>
                                        </p:attrNameLst>
                                      </p:cBhvr>
                                      <p:to>
                                        <p:strVal val="visible"/>
                                      </p:to>
                                    </p:set>
                                    <p:animEffect transition="in" filter="wipe(left)">
                                      <p:cBhvr>
                                        <p:cTn id="11" dur="500"/>
                                        <p:tgtEl>
                                          <p:spTgt spid="860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026"/>
                                        </p:tgtEl>
                                        <p:attrNameLst>
                                          <p:attrName>style.visibility</p:attrName>
                                        </p:attrNameLst>
                                      </p:cBhvr>
                                      <p:to>
                                        <p:strVal val="visible"/>
                                      </p:to>
                                    </p:set>
                                    <p:animEffect transition="in" filter="wipe(left)">
                                      <p:cBhvr>
                                        <p:cTn id="15" dur="500"/>
                                        <p:tgtEl>
                                          <p:spTgt spid="86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6020"/>
                                        </p:tgtEl>
                                        <p:attrNameLst>
                                          <p:attrName>style.visibility</p:attrName>
                                        </p:attrNameLst>
                                      </p:cBhvr>
                                      <p:to>
                                        <p:strVal val="visible"/>
                                      </p:to>
                                    </p:set>
                                    <p:animEffect transition="in" filter="wipe(left)">
                                      <p:cBhvr>
                                        <p:cTn id="20"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4" grpId="0"/>
      <p:bldP spid="86025" grpId="0"/>
      <p:bldP spid="860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2548" name="文本框 22547"/>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 钨极氩弧焊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2550" name="矩形 2"/>
          <p:cNvSpPr/>
          <p:nvPr/>
        </p:nvSpPr>
        <p:spPr>
          <a:xfrm>
            <a:off x="684213" y="1619250"/>
            <a:ext cx="3095625"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焊枪的运行形式</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2551" name="文本框 22550"/>
          <p:cNvSpPr txBox="1"/>
          <p:nvPr/>
        </p:nvSpPr>
        <p:spPr>
          <a:xfrm>
            <a:off x="971550" y="3573463"/>
            <a:ext cx="1584325"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直线移动</a:t>
            </a:r>
            <a:endParaRPr lang="zh-CN" altLang="en-US" dirty="0">
              <a:latin typeface="Arial" panose="020B0604020202020204" pitchFamily="34" charset="0"/>
              <a:ea typeface="微软雅黑" panose="020B0503020204020204" pitchFamily="34" charset="-122"/>
            </a:endParaRPr>
          </a:p>
        </p:txBody>
      </p:sp>
      <p:sp>
        <p:nvSpPr>
          <p:cNvPr id="22552" name="文本框 22551"/>
          <p:cNvSpPr txBox="1"/>
          <p:nvPr/>
        </p:nvSpPr>
        <p:spPr>
          <a:xfrm>
            <a:off x="1016000" y="5329238"/>
            <a:ext cx="1584325"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横向摆动</a:t>
            </a:r>
            <a:endParaRPr lang="zh-CN" altLang="en-US" dirty="0">
              <a:latin typeface="Arial" panose="020B0604020202020204" pitchFamily="34" charset="0"/>
              <a:ea typeface="微软雅黑" panose="020B0503020204020204" pitchFamily="34" charset="-122"/>
            </a:endParaRPr>
          </a:p>
        </p:txBody>
      </p:sp>
      <p:sp>
        <p:nvSpPr>
          <p:cNvPr id="22553" name="文本框 22552"/>
          <p:cNvSpPr txBox="1"/>
          <p:nvPr/>
        </p:nvSpPr>
        <p:spPr>
          <a:xfrm>
            <a:off x="2786063" y="2708275"/>
            <a:ext cx="5832475"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直线匀速移动：焊枪沿焊缝做直线、平稳和匀速移动。</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2554" name="文本框 22553"/>
          <p:cNvSpPr txBox="1"/>
          <p:nvPr/>
        </p:nvSpPr>
        <p:spPr>
          <a:xfrm>
            <a:off x="2771775" y="3429000"/>
            <a:ext cx="5832475" cy="641350"/>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直线断续移动：焊枪在焊接过程中需停留一定的时间，以保证焊透。</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2556" name="矩形 22555"/>
          <p:cNvSpPr/>
          <p:nvPr/>
        </p:nvSpPr>
        <p:spPr>
          <a:xfrm>
            <a:off x="2771775" y="4365625"/>
            <a:ext cx="4819650" cy="366713"/>
          </a:xfrm>
          <a:prstGeom prst="rect">
            <a:avLst/>
          </a:prstGeom>
          <a:noFill/>
          <a:ln w="9525">
            <a:noFill/>
          </a:ln>
        </p:spPr>
        <p:txBody>
          <a:bodyPr wrap="none" anchor="ctr" anchorCtr="0">
            <a:spAutoFit/>
          </a:bodyPr>
          <a:p>
            <a:pPr eaLnBrk="0" hangingPunct="0"/>
            <a:r>
              <a:rPr lang="zh-CN" altLang="en-US" dirty="0">
                <a:latin typeface="Arial" panose="020B0604020202020204" pitchFamily="34" charset="0"/>
                <a:ea typeface="微软雅黑" panose="020B0503020204020204" pitchFamily="34" charset="-122"/>
              </a:rPr>
              <a:t>直线往复移动：焊枪沿焊缝做往复直线移动。</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2557" name="文本框 22556"/>
          <p:cNvSpPr txBox="1"/>
          <p:nvPr/>
        </p:nvSpPr>
        <p:spPr>
          <a:xfrm>
            <a:off x="2757488" y="5157788"/>
            <a:ext cx="5327650" cy="915987"/>
          </a:xfrm>
          <a:prstGeom prst="rect">
            <a:avLst/>
          </a:prstGeom>
          <a:noFill/>
          <a:ln w="9525">
            <a:noFill/>
          </a:ln>
        </p:spPr>
        <p:txBody>
          <a:bodyPr>
            <a:spAutoFit/>
          </a:bodyPr>
          <a:p>
            <a:pPr>
              <a:spcBef>
                <a:spcPct val="50000"/>
              </a:spcBef>
            </a:pPr>
            <a:r>
              <a:rPr lang="zh-CN" altLang="en-US" dirty="0">
                <a:latin typeface="微软雅黑" panose="020B0503020204020204" pitchFamily="34" charset="-122"/>
                <a:ea typeface="微软雅黑" panose="020B0503020204020204" pitchFamily="34" charset="-122"/>
              </a:rPr>
              <a:t>为满足焊缝的特殊要求和不同的接头形式而采取的小幅摆动，常用的有三种形式</a:t>
            </a:r>
            <a:r>
              <a:rPr lang="en-US" altLang="zh-CN">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圆弧之字形摆动、圆弧之字形侧移摆动和</a:t>
            </a:r>
            <a:r>
              <a:rPr lang="en-US" altLang="zh-CN">
                <a:latin typeface="微软雅黑" panose="020B0503020204020204" pitchFamily="34" charset="-122"/>
                <a:ea typeface="微软雅黑" panose="020B0503020204020204" pitchFamily="34" charset="-122"/>
              </a:rPr>
              <a:t>r</a:t>
            </a:r>
            <a:r>
              <a:rPr lang="zh-CN" altLang="en-US" dirty="0">
                <a:latin typeface="微软雅黑" panose="020B0503020204020204" pitchFamily="34" charset="-122"/>
                <a:ea typeface="微软雅黑" panose="020B0503020204020204" pitchFamily="34" charset="-122"/>
              </a:rPr>
              <a:t>形摆动。 </a:t>
            </a:r>
            <a:endParaRPr lang="zh-CN" altLang="en-US" dirty="0">
              <a:latin typeface="微软雅黑" panose="020B0503020204020204" pitchFamily="34" charset="-122"/>
              <a:ea typeface="微软雅黑" panose="020B0503020204020204" pitchFamily="34" charset="-122"/>
            </a:endParaRPr>
          </a:p>
        </p:txBody>
      </p:sp>
      <p:sp>
        <p:nvSpPr>
          <p:cNvPr id="22558" name="直接连接符 22557"/>
          <p:cNvSpPr/>
          <p:nvPr/>
        </p:nvSpPr>
        <p:spPr>
          <a:xfrm>
            <a:off x="2051050" y="3716338"/>
            <a:ext cx="649288" cy="0"/>
          </a:xfrm>
          <a:prstGeom prst="line">
            <a:avLst/>
          </a:prstGeom>
          <a:ln w="9525" cap="flat" cmpd="sng">
            <a:solidFill>
              <a:schemeClr val="tx1"/>
            </a:solidFill>
            <a:prstDash val="solid"/>
            <a:headEnd type="none" w="med" len="med"/>
            <a:tailEnd type="triangle" w="med" len="med"/>
          </a:ln>
        </p:spPr>
      </p:sp>
      <p:sp>
        <p:nvSpPr>
          <p:cNvPr id="22559" name="直接连接符 22558"/>
          <p:cNvSpPr/>
          <p:nvPr/>
        </p:nvSpPr>
        <p:spPr>
          <a:xfrm flipV="1">
            <a:off x="2051050" y="2997200"/>
            <a:ext cx="649288" cy="719138"/>
          </a:xfrm>
          <a:prstGeom prst="line">
            <a:avLst/>
          </a:prstGeom>
          <a:ln w="9525" cap="flat" cmpd="sng">
            <a:solidFill>
              <a:schemeClr val="tx1"/>
            </a:solidFill>
            <a:prstDash val="solid"/>
            <a:headEnd type="none" w="med" len="med"/>
            <a:tailEnd type="triangle" w="med" len="med"/>
          </a:ln>
        </p:spPr>
      </p:sp>
      <p:sp>
        <p:nvSpPr>
          <p:cNvPr id="22560" name="直接连接符 22559"/>
          <p:cNvSpPr/>
          <p:nvPr/>
        </p:nvSpPr>
        <p:spPr>
          <a:xfrm>
            <a:off x="2051050" y="3716338"/>
            <a:ext cx="649288" cy="792162"/>
          </a:xfrm>
          <a:prstGeom prst="line">
            <a:avLst/>
          </a:prstGeom>
          <a:ln w="9525" cap="flat" cmpd="sng">
            <a:solidFill>
              <a:schemeClr val="tx1"/>
            </a:solidFill>
            <a:prstDash val="solid"/>
            <a:headEnd type="none" w="med" len="med"/>
            <a:tailEnd type="triangle" w="med" len="med"/>
          </a:ln>
        </p:spPr>
      </p:sp>
      <p:sp>
        <p:nvSpPr>
          <p:cNvPr id="22561" name="直接连接符 22560"/>
          <p:cNvSpPr/>
          <p:nvPr/>
        </p:nvSpPr>
        <p:spPr>
          <a:xfrm>
            <a:off x="2124075" y="5516563"/>
            <a:ext cx="649288" cy="0"/>
          </a:xfrm>
          <a:prstGeom prst="line">
            <a:avLst/>
          </a:prstGeom>
          <a:ln w="9525" cap="flat" cmpd="sng">
            <a:solidFill>
              <a:schemeClr val="tx1"/>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50"/>
                                        </p:tgtEl>
                                        <p:attrNameLst>
                                          <p:attrName>style.visibility</p:attrName>
                                        </p:attrNameLst>
                                      </p:cBhvr>
                                      <p:to>
                                        <p:strVal val="visible"/>
                                      </p:to>
                                    </p:set>
                                    <p:animEffect transition="in" filter="wipe(left)">
                                      <p:cBhvr>
                                        <p:cTn id="7" dur="500"/>
                                        <p:tgtEl>
                                          <p:spTgt spid="225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51"/>
                                        </p:tgtEl>
                                        <p:attrNameLst>
                                          <p:attrName>style.visibility</p:attrName>
                                        </p:attrNameLst>
                                      </p:cBhvr>
                                      <p:to>
                                        <p:strVal val="visible"/>
                                      </p:to>
                                    </p:set>
                                    <p:animEffect transition="in" filter="wipe(left)">
                                      <p:cBhvr>
                                        <p:cTn id="12" dur="500"/>
                                        <p:tgtEl>
                                          <p:spTgt spid="2255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552"/>
                                        </p:tgtEl>
                                        <p:attrNameLst>
                                          <p:attrName>style.visibility</p:attrName>
                                        </p:attrNameLst>
                                      </p:cBhvr>
                                      <p:to>
                                        <p:strVal val="visible"/>
                                      </p:to>
                                    </p:set>
                                    <p:animEffect transition="in" filter="wipe(left)">
                                      <p:cBhvr>
                                        <p:cTn id="15" dur="500"/>
                                        <p:tgtEl>
                                          <p:spTgt spid="22552"/>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2558"/>
                                        </p:tgtEl>
                                        <p:attrNameLst>
                                          <p:attrName>style.visibility</p:attrName>
                                        </p:attrNameLst>
                                      </p:cBhvr>
                                      <p:to>
                                        <p:strVal val="visible"/>
                                      </p:to>
                                    </p:set>
                                    <p:animEffect transition="in" filter="wipe(left)">
                                      <p:cBhvr>
                                        <p:cTn id="19" dur="500"/>
                                        <p:tgtEl>
                                          <p:spTgt spid="22558"/>
                                        </p:tgtEl>
                                      </p:cBhvr>
                                    </p:animEffect>
                                  </p:childTnLst>
                                </p:cTn>
                              </p:par>
                              <p:par>
                                <p:cTn id="20" presetID="22" presetClass="entr" presetSubtype="8" fill="hold" nodeType="withEffect">
                                  <p:stCondLst>
                                    <p:cond delay="0"/>
                                  </p:stCondLst>
                                  <p:childTnLst>
                                    <p:set>
                                      <p:cBhvr>
                                        <p:cTn id="21" dur="1" fill="hold">
                                          <p:stCondLst>
                                            <p:cond delay="0"/>
                                          </p:stCondLst>
                                        </p:cTn>
                                        <p:tgtEl>
                                          <p:spTgt spid="22559"/>
                                        </p:tgtEl>
                                        <p:attrNameLst>
                                          <p:attrName>style.visibility</p:attrName>
                                        </p:attrNameLst>
                                      </p:cBhvr>
                                      <p:to>
                                        <p:strVal val="visible"/>
                                      </p:to>
                                    </p:set>
                                    <p:animEffect transition="in" filter="wipe(left)">
                                      <p:cBhvr>
                                        <p:cTn id="22" dur="500"/>
                                        <p:tgtEl>
                                          <p:spTgt spid="22559"/>
                                        </p:tgtEl>
                                      </p:cBhvr>
                                    </p:animEffect>
                                  </p:childTnLst>
                                </p:cTn>
                              </p:par>
                              <p:par>
                                <p:cTn id="23" presetID="22" presetClass="entr" presetSubtype="8" fill="hold" nodeType="withEffect">
                                  <p:stCondLst>
                                    <p:cond delay="0"/>
                                  </p:stCondLst>
                                  <p:childTnLst>
                                    <p:set>
                                      <p:cBhvr>
                                        <p:cTn id="24" dur="1" fill="hold">
                                          <p:stCondLst>
                                            <p:cond delay="0"/>
                                          </p:stCondLst>
                                        </p:cTn>
                                        <p:tgtEl>
                                          <p:spTgt spid="22560"/>
                                        </p:tgtEl>
                                        <p:attrNameLst>
                                          <p:attrName>style.visibility</p:attrName>
                                        </p:attrNameLst>
                                      </p:cBhvr>
                                      <p:to>
                                        <p:strVal val="visible"/>
                                      </p:to>
                                    </p:set>
                                    <p:animEffect transition="in" filter="wipe(left)">
                                      <p:cBhvr>
                                        <p:cTn id="25" dur="500"/>
                                        <p:tgtEl>
                                          <p:spTgt spid="22560"/>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2553"/>
                                        </p:tgtEl>
                                        <p:attrNameLst>
                                          <p:attrName>style.visibility</p:attrName>
                                        </p:attrNameLst>
                                      </p:cBhvr>
                                      <p:to>
                                        <p:strVal val="visible"/>
                                      </p:to>
                                    </p:set>
                                    <p:animEffect transition="in" filter="wipe(left)">
                                      <p:cBhvr>
                                        <p:cTn id="29" dur="500"/>
                                        <p:tgtEl>
                                          <p:spTgt spid="2255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2554"/>
                                        </p:tgtEl>
                                        <p:attrNameLst>
                                          <p:attrName>style.visibility</p:attrName>
                                        </p:attrNameLst>
                                      </p:cBhvr>
                                      <p:to>
                                        <p:strVal val="visible"/>
                                      </p:to>
                                    </p:set>
                                    <p:animEffect transition="in" filter="wipe(left)">
                                      <p:cBhvr>
                                        <p:cTn id="33" dur="500"/>
                                        <p:tgtEl>
                                          <p:spTgt spid="22554"/>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2556"/>
                                        </p:tgtEl>
                                        <p:attrNameLst>
                                          <p:attrName>style.visibility</p:attrName>
                                        </p:attrNameLst>
                                      </p:cBhvr>
                                      <p:to>
                                        <p:strVal val="visible"/>
                                      </p:to>
                                    </p:set>
                                    <p:animEffect transition="in" filter="wipe(left)">
                                      <p:cBhvr>
                                        <p:cTn id="37" dur="500"/>
                                        <p:tgtEl>
                                          <p:spTgt spid="225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557"/>
                                        </p:tgtEl>
                                        <p:attrNameLst>
                                          <p:attrName>style.visibility</p:attrName>
                                        </p:attrNameLst>
                                      </p:cBhvr>
                                      <p:to>
                                        <p:strVal val="visible"/>
                                      </p:to>
                                    </p:set>
                                    <p:animEffect transition="in" filter="wipe(left)">
                                      <p:cBhvr>
                                        <p:cTn id="42" dur="500"/>
                                        <p:tgtEl>
                                          <p:spTgt spid="22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p:bldP spid="22551" grpId="0"/>
      <p:bldP spid="22552" grpId="0"/>
      <p:bldP spid="22553" grpId="0"/>
      <p:bldP spid="22554" grpId="0"/>
      <p:bldP spid="22556" grpId="0"/>
      <p:bldP spid="225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11188"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3569" name="文本框 23568"/>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 钨极氩弧焊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3571" name="矩形 2"/>
          <p:cNvSpPr/>
          <p:nvPr/>
        </p:nvSpPr>
        <p:spPr>
          <a:xfrm>
            <a:off x="684213" y="1619250"/>
            <a:ext cx="3095625"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焊丝送丝方法</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3572" name="文本框 23571"/>
          <p:cNvSpPr txBox="1"/>
          <p:nvPr/>
        </p:nvSpPr>
        <p:spPr>
          <a:xfrm>
            <a:off x="1979613" y="2349500"/>
            <a:ext cx="1079500"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指续法</a:t>
            </a:r>
            <a:endParaRPr lang="zh-CN" altLang="en-US" dirty="0">
              <a:latin typeface="Arial" panose="020B0604020202020204" pitchFamily="34" charset="0"/>
              <a:ea typeface="微软雅黑" panose="020B0503020204020204" pitchFamily="34" charset="-122"/>
            </a:endParaRPr>
          </a:p>
        </p:txBody>
      </p:sp>
      <p:sp>
        <p:nvSpPr>
          <p:cNvPr id="23573" name="文本框 23572"/>
          <p:cNvSpPr txBox="1"/>
          <p:nvPr/>
        </p:nvSpPr>
        <p:spPr>
          <a:xfrm>
            <a:off x="827088" y="2852738"/>
            <a:ext cx="3600450" cy="3394075"/>
          </a:xfrm>
          <a:prstGeom prst="rect">
            <a:avLst/>
          </a:prstGeom>
          <a:noFill/>
          <a:ln w="9525">
            <a:noFill/>
          </a:ln>
        </p:spPr>
        <p:txBody>
          <a:bodyPr>
            <a:spAutoFit/>
          </a:bodyPr>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将焊丝夹在大拇指与食指、中指中间，靠中指和无名指起撑托作用，当大拇指将焊丝向前移动时，食指往后移动，然后大拇指迅速擦焊丝的表面往后移动到食指的地方，大拇指再将焊丝向前移动、如此反复将焊丝不断地送人熔池中。 </a:t>
            </a:r>
            <a:endParaRPr lang="zh-CN" altLang="en-US" dirty="0">
              <a:latin typeface="微软雅黑" panose="020B0503020204020204" pitchFamily="34" charset="-122"/>
              <a:ea typeface="微软雅黑" panose="020B0503020204020204" pitchFamily="34" charset="-122"/>
            </a:endParaRPr>
          </a:p>
        </p:txBody>
      </p:sp>
      <p:pic>
        <p:nvPicPr>
          <p:cNvPr id="23574" name="图片 23573"/>
          <p:cNvPicPr>
            <a:picLocks noChangeAspect="1"/>
          </p:cNvPicPr>
          <p:nvPr/>
        </p:nvPicPr>
        <p:blipFill>
          <a:blip r:embed="rId1"/>
          <a:srcRect b="19994"/>
          <a:stretch>
            <a:fillRect/>
          </a:stretch>
        </p:blipFill>
        <p:spPr>
          <a:xfrm>
            <a:off x="4859338" y="1700213"/>
            <a:ext cx="3313112" cy="2382837"/>
          </a:xfrm>
          <a:prstGeom prst="rect">
            <a:avLst/>
          </a:prstGeom>
          <a:noFill/>
          <a:ln w="9525">
            <a:noFill/>
          </a:ln>
        </p:spPr>
      </p:pic>
      <p:sp>
        <p:nvSpPr>
          <p:cNvPr id="23575" name="文本框 23574"/>
          <p:cNvSpPr txBox="1"/>
          <p:nvPr/>
        </p:nvSpPr>
        <p:spPr>
          <a:xfrm>
            <a:off x="6156325" y="4292600"/>
            <a:ext cx="1296988"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手动法</a:t>
            </a:r>
            <a:endParaRPr lang="zh-CN" altLang="en-US" dirty="0">
              <a:latin typeface="Arial" panose="020B0604020202020204" pitchFamily="34" charset="0"/>
              <a:ea typeface="微软雅黑" panose="020B0503020204020204" pitchFamily="34" charset="-122"/>
            </a:endParaRPr>
          </a:p>
        </p:txBody>
      </p:sp>
      <p:sp>
        <p:nvSpPr>
          <p:cNvPr id="23577" name="文本框 23576"/>
          <p:cNvSpPr txBox="1"/>
          <p:nvPr/>
        </p:nvSpPr>
        <p:spPr>
          <a:xfrm>
            <a:off x="4500563" y="4652963"/>
            <a:ext cx="4643437" cy="1743075"/>
          </a:xfrm>
          <a:prstGeom prst="rect">
            <a:avLst/>
          </a:prstGeom>
          <a:noFill/>
          <a:ln w="9525">
            <a:noFill/>
          </a:ln>
        </p:spPr>
        <p:txBody>
          <a:bodyPr>
            <a:spAutoFit/>
          </a:bodyPr>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将焊丝夹在大拇指与食指、中指的之间，手指不动，而是靠手或手臂沿焊缝前后移动和手腕的上下反复运动将焊丝送入熔池中。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71"/>
                                        </p:tgtEl>
                                        <p:attrNameLst>
                                          <p:attrName>style.visibility</p:attrName>
                                        </p:attrNameLst>
                                      </p:cBhvr>
                                      <p:to>
                                        <p:strVal val="visible"/>
                                      </p:to>
                                    </p:set>
                                    <p:animEffect transition="in" filter="wipe(left)">
                                      <p:cBhvr>
                                        <p:cTn id="7" dur="500"/>
                                        <p:tgtEl>
                                          <p:spTgt spid="235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72"/>
                                        </p:tgtEl>
                                        <p:attrNameLst>
                                          <p:attrName>style.visibility</p:attrName>
                                        </p:attrNameLst>
                                      </p:cBhvr>
                                      <p:to>
                                        <p:strVal val="visible"/>
                                      </p:to>
                                    </p:set>
                                    <p:animEffect transition="in" filter="wipe(up)">
                                      <p:cBhvr>
                                        <p:cTn id="12" dur="500"/>
                                        <p:tgtEl>
                                          <p:spTgt spid="23572"/>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3573"/>
                                        </p:tgtEl>
                                        <p:attrNameLst>
                                          <p:attrName>style.visibility</p:attrName>
                                        </p:attrNameLst>
                                      </p:cBhvr>
                                      <p:to>
                                        <p:strVal val="visible"/>
                                      </p:to>
                                    </p:set>
                                    <p:animEffect transition="in" filter="wipe(up)">
                                      <p:cBhvr>
                                        <p:cTn id="16" dur="500"/>
                                        <p:tgtEl>
                                          <p:spTgt spid="2357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3574"/>
                                        </p:tgtEl>
                                        <p:attrNameLst>
                                          <p:attrName>style.visibility</p:attrName>
                                        </p:attrNameLst>
                                      </p:cBhvr>
                                      <p:to>
                                        <p:strVal val="visible"/>
                                      </p:to>
                                    </p:set>
                                    <p:animEffect transition="in" filter="checkerboard(across)">
                                      <p:cBhvr>
                                        <p:cTn id="21" dur="500"/>
                                        <p:tgtEl>
                                          <p:spTgt spid="235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3575"/>
                                        </p:tgtEl>
                                        <p:attrNameLst>
                                          <p:attrName>style.visibility</p:attrName>
                                        </p:attrNameLst>
                                      </p:cBhvr>
                                      <p:to>
                                        <p:strVal val="visible"/>
                                      </p:to>
                                    </p:set>
                                    <p:animEffect transition="in" filter="wipe(up)">
                                      <p:cBhvr>
                                        <p:cTn id="26" dur="500"/>
                                        <p:tgtEl>
                                          <p:spTgt spid="2357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3577"/>
                                        </p:tgtEl>
                                        <p:attrNameLst>
                                          <p:attrName>style.visibility</p:attrName>
                                        </p:attrNameLst>
                                      </p:cBhvr>
                                      <p:to>
                                        <p:strVal val="visible"/>
                                      </p:to>
                                    </p:set>
                                    <p:animEffect transition="in" filter="wipe(up)">
                                      <p:cBhvr>
                                        <p:cTn id="31" dur="500"/>
                                        <p:tgtEl>
                                          <p:spTgt spid="23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1" grpId="0"/>
      <p:bldP spid="23572" grpId="0"/>
      <p:bldP spid="23573" grpId="0"/>
      <p:bldP spid="23575" grpId="0"/>
      <p:bldP spid="235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11188"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4584" name="文本框 24583"/>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 钨极氩弧焊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4586" name="矩形 2"/>
          <p:cNvSpPr/>
          <p:nvPr/>
        </p:nvSpPr>
        <p:spPr>
          <a:xfrm>
            <a:off x="684213" y="1619250"/>
            <a:ext cx="3095625"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焊接方向</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4587" name="文本框 24586"/>
          <p:cNvSpPr txBox="1"/>
          <p:nvPr/>
        </p:nvSpPr>
        <p:spPr>
          <a:xfrm>
            <a:off x="2051050" y="2276475"/>
            <a:ext cx="1584325"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左焊法</a:t>
            </a:r>
            <a:endParaRPr lang="zh-CN" altLang="en-US" dirty="0">
              <a:latin typeface="Arial" panose="020B0604020202020204" pitchFamily="34" charset="0"/>
              <a:ea typeface="微软雅黑" panose="020B0503020204020204" pitchFamily="34" charset="-122"/>
            </a:endParaRPr>
          </a:p>
        </p:txBody>
      </p:sp>
      <p:sp>
        <p:nvSpPr>
          <p:cNvPr id="24588" name="文本框 24587"/>
          <p:cNvSpPr txBox="1"/>
          <p:nvPr/>
        </p:nvSpPr>
        <p:spPr>
          <a:xfrm>
            <a:off x="971550" y="2852738"/>
            <a:ext cx="3384550" cy="3394075"/>
          </a:xfrm>
          <a:prstGeom prst="rect">
            <a:avLst/>
          </a:prstGeom>
          <a:noFill/>
          <a:ln w="9525">
            <a:noFill/>
          </a:ln>
        </p:spPr>
        <p:txBody>
          <a:bodyPr>
            <a:spAutoFit/>
          </a:bodyPr>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焊接过程中焊接热源（焊枪）从接头右端向左端移动，并指向待焊部分的操作法称为左焊法。左焊法焊丝位于电弧前面。该方法便于观察熔池。焊丝常以点移法和点滴法加入，焊缝成形好，容易掌握。因此应用比较普遍。 </a:t>
            </a:r>
            <a:endParaRPr lang="zh-CN" altLang="en-US" dirty="0">
              <a:latin typeface="微软雅黑" panose="020B0503020204020204" pitchFamily="34" charset="-122"/>
              <a:ea typeface="微软雅黑" panose="020B0503020204020204" pitchFamily="34" charset="-122"/>
            </a:endParaRPr>
          </a:p>
        </p:txBody>
      </p:sp>
      <p:sp>
        <p:nvSpPr>
          <p:cNvPr id="24589" name="文本框 24588"/>
          <p:cNvSpPr txBox="1"/>
          <p:nvPr/>
        </p:nvSpPr>
        <p:spPr>
          <a:xfrm>
            <a:off x="5867400" y="2205038"/>
            <a:ext cx="1584325"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右焊法</a:t>
            </a:r>
            <a:endParaRPr lang="zh-CN" altLang="en-US" dirty="0">
              <a:latin typeface="Arial" panose="020B0604020202020204" pitchFamily="34" charset="0"/>
              <a:ea typeface="微软雅黑" panose="020B0503020204020204" pitchFamily="34" charset="-122"/>
            </a:endParaRPr>
          </a:p>
        </p:txBody>
      </p:sp>
      <p:sp>
        <p:nvSpPr>
          <p:cNvPr id="24590" name="文本框 24589"/>
          <p:cNvSpPr txBox="1"/>
          <p:nvPr/>
        </p:nvSpPr>
        <p:spPr>
          <a:xfrm>
            <a:off x="4932363" y="2781300"/>
            <a:ext cx="3384550" cy="3394075"/>
          </a:xfrm>
          <a:prstGeom prst="rect">
            <a:avLst/>
          </a:prstGeom>
          <a:noFill/>
          <a:ln w="9525">
            <a:noFill/>
          </a:ln>
        </p:spPr>
        <p:txBody>
          <a:bodyPr>
            <a:spAutoFit/>
          </a:bodyPr>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在焊接过程中焊接热源（焊枪）从接头左端向右端移动，并指向已焊部分的操作法称为右焊法。右焊法焊丝位于电弧后面。操作时不易观察熔池，较难控制熔他的温度，但熔深比左焊法深，焊缝较宽，适用于厚板焊接。但比较难掌握。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wipe(left)">
                                      <p:cBhvr>
                                        <p:cTn id="7" dur="500"/>
                                        <p:tgtEl>
                                          <p:spTgt spid="245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87"/>
                                        </p:tgtEl>
                                        <p:attrNameLst>
                                          <p:attrName>style.visibility</p:attrName>
                                        </p:attrNameLst>
                                      </p:cBhvr>
                                      <p:to>
                                        <p:strVal val="visible"/>
                                      </p:to>
                                    </p:set>
                                    <p:animEffect transition="in" filter="wipe(up)">
                                      <p:cBhvr>
                                        <p:cTn id="12" dur="500"/>
                                        <p:tgtEl>
                                          <p:spTgt spid="2458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4589"/>
                                        </p:tgtEl>
                                        <p:attrNameLst>
                                          <p:attrName>style.visibility</p:attrName>
                                        </p:attrNameLst>
                                      </p:cBhvr>
                                      <p:to>
                                        <p:strVal val="visible"/>
                                      </p:to>
                                    </p:set>
                                    <p:animEffect transition="in" filter="wipe(up)">
                                      <p:cBhvr>
                                        <p:cTn id="15" dur="500"/>
                                        <p:tgtEl>
                                          <p:spTgt spid="2458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4588"/>
                                        </p:tgtEl>
                                        <p:attrNameLst>
                                          <p:attrName>style.visibility</p:attrName>
                                        </p:attrNameLst>
                                      </p:cBhvr>
                                      <p:to>
                                        <p:strVal val="visible"/>
                                      </p:to>
                                    </p:set>
                                    <p:animEffect transition="in" filter="wipe(up)">
                                      <p:cBhvr>
                                        <p:cTn id="20" dur="500"/>
                                        <p:tgtEl>
                                          <p:spTgt spid="2458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590"/>
                                        </p:tgtEl>
                                        <p:attrNameLst>
                                          <p:attrName>style.visibility</p:attrName>
                                        </p:attrNameLst>
                                      </p:cBhvr>
                                      <p:to>
                                        <p:strVal val="visible"/>
                                      </p:to>
                                    </p:set>
                                    <p:animEffect transition="in" filter="wipe(up)">
                                      <p:cBhvr>
                                        <p:cTn id="25"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4587" grpId="0"/>
      <p:bldP spid="24588" grpId="0"/>
      <p:bldP spid="24589" grpId="0"/>
      <p:bldP spid="245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11188"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5608" name="文本框 25607"/>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 钨极氩弧焊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5610" name="矩形 2"/>
          <p:cNvSpPr/>
          <p:nvPr/>
        </p:nvSpPr>
        <p:spPr>
          <a:xfrm>
            <a:off x="755650" y="1700213"/>
            <a:ext cx="3095625"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基本操作技术</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5611" name="文本框 25610"/>
          <p:cNvSpPr txBox="1"/>
          <p:nvPr/>
        </p:nvSpPr>
        <p:spPr>
          <a:xfrm>
            <a:off x="2627313" y="2420938"/>
            <a:ext cx="3600450"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焊丝、焊枪与焊件之间的角度</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5613" name="文本框 25612"/>
          <p:cNvSpPr txBox="1"/>
          <p:nvPr/>
        </p:nvSpPr>
        <p:spPr>
          <a:xfrm>
            <a:off x="4859338" y="3068638"/>
            <a:ext cx="3024187" cy="2568575"/>
          </a:xfrm>
          <a:prstGeom prst="rect">
            <a:avLst/>
          </a:prstGeom>
          <a:noFill/>
          <a:ln w="9525">
            <a:noFill/>
          </a:ln>
        </p:spPr>
        <p:txBody>
          <a:bodyPr>
            <a:spAutoFit/>
          </a:bodyPr>
          <a:p>
            <a:pPr>
              <a:lnSpc>
                <a:spcPct val="150000"/>
              </a:lnSpc>
              <a:spcBef>
                <a:spcPct val="50000"/>
              </a:spcBef>
            </a:pPr>
            <a:r>
              <a:rPr lang="zh-CN" altLang="en-US" dirty="0">
                <a:latin typeface="Arial" panose="020B0604020202020204" pitchFamily="34" charset="0"/>
              </a:rPr>
              <a:t>       </a:t>
            </a:r>
            <a:r>
              <a:rPr lang="zh-CN" altLang="en-US" dirty="0">
                <a:latin typeface="Arial" panose="020B0604020202020204" pitchFamily="34" charset="0"/>
                <a:ea typeface="微软雅黑" panose="020B0503020204020204" pitchFamily="34" charset="-122"/>
              </a:rPr>
              <a:t>平焊位置手工钨极氩弧焊焊枪、焊丝与焊件的角度如图所示。焊枪与焊件的夹角过小，会降低氩气的保护效果；夹角过大，操作及填加焊丝比较困难。</a:t>
            </a:r>
            <a:r>
              <a:rPr lang="zh-CN" altLang="en-US" dirty="0">
                <a:latin typeface="Arial" panose="020B0604020202020204" pitchFamily="34" charset="0"/>
              </a:rPr>
              <a:t> </a:t>
            </a:r>
            <a:endParaRPr lang="zh-CN" altLang="en-US" dirty="0">
              <a:latin typeface="Arial" panose="020B0604020202020204" pitchFamily="34" charset="0"/>
            </a:endParaRPr>
          </a:p>
        </p:txBody>
      </p:sp>
      <p:pic>
        <p:nvPicPr>
          <p:cNvPr id="25614" name="图片 25613"/>
          <p:cNvPicPr>
            <a:picLocks noChangeAspect="1"/>
          </p:cNvPicPr>
          <p:nvPr/>
        </p:nvPicPr>
        <p:blipFill>
          <a:blip r:embed="rId1"/>
          <a:srcRect b="17593"/>
          <a:stretch>
            <a:fillRect/>
          </a:stretch>
        </p:blipFill>
        <p:spPr>
          <a:xfrm>
            <a:off x="900113" y="3429000"/>
            <a:ext cx="3384550" cy="21717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ipe(left)">
                                      <p:cBhvr>
                                        <p:cTn id="7" dur="500"/>
                                        <p:tgtEl>
                                          <p:spTgt spid="256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11"/>
                                        </p:tgtEl>
                                        <p:attrNameLst>
                                          <p:attrName>style.visibility</p:attrName>
                                        </p:attrNameLst>
                                      </p:cBhvr>
                                      <p:to>
                                        <p:strVal val="visible"/>
                                      </p:to>
                                    </p:set>
                                    <p:animEffect transition="in" filter="wipe(up)">
                                      <p:cBhvr>
                                        <p:cTn id="12" dur="500"/>
                                        <p:tgtEl>
                                          <p:spTgt spid="256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614"/>
                                        </p:tgtEl>
                                        <p:attrNameLst>
                                          <p:attrName>style.visibility</p:attrName>
                                        </p:attrNameLst>
                                      </p:cBhvr>
                                      <p:to>
                                        <p:strVal val="visible"/>
                                      </p:to>
                                    </p:set>
                                    <p:animEffect transition="in" filter="wipe(up)">
                                      <p:cBhvr>
                                        <p:cTn id="17" dur="500"/>
                                        <p:tgtEl>
                                          <p:spTgt spid="256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5613"/>
                                        </p:tgtEl>
                                        <p:attrNameLst>
                                          <p:attrName>style.visibility</p:attrName>
                                        </p:attrNameLst>
                                      </p:cBhvr>
                                      <p:to>
                                        <p:strVal val="visible"/>
                                      </p:to>
                                    </p:set>
                                    <p:animEffect transition="in" filter="wipe(up)">
                                      <p:cBhvr>
                                        <p:cTn id="20"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P spid="25611" grpId="0"/>
      <p:bldP spid="256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11188"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6631" name="文本框 26630"/>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 钨极氩弧焊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6633" name="矩形 2"/>
          <p:cNvSpPr/>
          <p:nvPr/>
        </p:nvSpPr>
        <p:spPr>
          <a:xfrm>
            <a:off x="755650" y="1700213"/>
            <a:ext cx="3095625"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基本操作技术</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6634" name="文本框 26633"/>
          <p:cNvSpPr txBox="1"/>
          <p:nvPr/>
        </p:nvSpPr>
        <p:spPr>
          <a:xfrm>
            <a:off x="3779838" y="2205038"/>
            <a:ext cx="935037"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引弧</a:t>
            </a:r>
            <a:endParaRPr lang="zh-CN" altLang="en-US" dirty="0">
              <a:latin typeface="Arial" panose="020B0604020202020204" pitchFamily="34" charset="0"/>
              <a:ea typeface="微软雅黑" panose="020B0503020204020204" pitchFamily="34" charset="-122"/>
            </a:endParaRPr>
          </a:p>
        </p:txBody>
      </p:sp>
      <p:sp>
        <p:nvSpPr>
          <p:cNvPr id="26635" name="文本框 26634"/>
          <p:cNvSpPr txBox="1"/>
          <p:nvPr/>
        </p:nvSpPr>
        <p:spPr>
          <a:xfrm>
            <a:off x="1763713" y="2781300"/>
            <a:ext cx="1512887"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接触短路法</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6636" name="文本框 26635"/>
          <p:cNvSpPr txBox="1"/>
          <p:nvPr/>
        </p:nvSpPr>
        <p:spPr>
          <a:xfrm>
            <a:off x="900113" y="3357563"/>
            <a:ext cx="3240087" cy="2949575"/>
          </a:xfrm>
          <a:prstGeom prst="rect">
            <a:avLst/>
          </a:prstGeom>
          <a:noFill/>
          <a:ln w="9525">
            <a:noFill/>
          </a:ln>
        </p:spPr>
        <p:txBody>
          <a:bodyPr>
            <a:spAutoFit/>
          </a:bodyPr>
          <a:p>
            <a:pPr>
              <a:lnSpc>
                <a:spcPct val="130000"/>
              </a:lnSpc>
              <a:spcBef>
                <a:spcPct val="50000"/>
              </a:spcBef>
            </a:pPr>
            <a:r>
              <a:rPr lang="zh-CN" altLang="en-US" dirty="0">
                <a:latin typeface="微软雅黑" panose="020B0503020204020204" pitchFamily="34" charset="-122"/>
                <a:ea typeface="微软雅黑" panose="020B0503020204020204" pitchFamily="34" charset="-122"/>
              </a:rPr>
              <a:t>      采用钨极未端与焊件表面近似垂直（</a:t>
            </a:r>
            <a:r>
              <a:rPr lang="en-US" altLang="zh-CN">
                <a:latin typeface="微软雅黑" panose="020B0503020204020204" pitchFamily="34" charset="-122"/>
                <a:ea typeface="微软雅黑" panose="020B0503020204020204" pitchFamily="34" charset="-122"/>
              </a:rPr>
              <a:t>70°-85°</a:t>
            </a:r>
            <a:r>
              <a:rPr lang="zh-CN" altLang="en-US" dirty="0">
                <a:latin typeface="微软雅黑" panose="020B0503020204020204" pitchFamily="34" charset="-122"/>
                <a:ea typeface="微软雅黑" panose="020B0503020204020204" pitchFamily="34" charset="-122"/>
              </a:rPr>
              <a:t>）接触后，立即提起引弧。这种方法在短路时会产生较大的短路电流，从而使钨极端头烧损、形状变坏，在焊接过程中使电弧分散，甚至飘移，影响焊接过程的稳定，甚至引起夹钨。 </a:t>
            </a:r>
            <a:endParaRPr lang="zh-CN" altLang="en-US" dirty="0">
              <a:latin typeface="微软雅黑" panose="020B0503020204020204" pitchFamily="34" charset="-122"/>
              <a:ea typeface="微软雅黑" panose="020B0503020204020204" pitchFamily="34" charset="-122"/>
            </a:endParaRPr>
          </a:p>
        </p:txBody>
      </p:sp>
      <p:sp>
        <p:nvSpPr>
          <p:cNvPr id="26637" name="文本框 26636"/>
          <p:cNvSpPr txBox="1"/>
          <p:nvPr/>
        </p:nvSpPr>
        <p:spPr>
          <a:xfrm>
            <a:off x="5435600" y="2565400"/>
            <a:ext cx="1944688" cy="641350"/>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高频高压引弧和高压脉冲引弧法</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6638" name="文本框 26637"/>
          <p:cNvSpPr txBox="1"/>
          <p:nvPr/>
        </p:nvSpPr>
        <p:spPr>
          <a:xfrm>
            <a:off x="4932363" y="3500438"/>
            <a:ext cx="2952750" cy="2568575"/>
          </a:xfrm>
          <a:prstGeom prst="rect">
            <a:avLst/>
          </a:prstGeom>
          <a:noFill/>
          <a:ln w="9525">
            <a:noFill/>
          </a:ln>
        </p:spPr>
        <p:txBody>
          <a:bodyPr>
            <a:spAutoFit/>
          </a:bodyPr>
          <a:p>
            <a:pPr>
              <a:lnSpc>
                <a:spcPct val="150000"/>
              </a:lnSpc>
              <a:spcBef>
                <a:spcPct val="50000"/>
              </a:spcBef>
            </a:pPr>
            <a:r>
              <a:rPr lang="zh-CN" altLang="en-US" dirty="0">
                <a:latin typeface="Arial" panose="020B0604020202020204" pitchFamily="34" charset="0"/>
                <a:ea typeface="微软雅黑" panose="020B0503020204020204" pitchFamily="34" charset="-122"/>
              </a:rPr>
              <a:t>       在焊接设备中装有高频或高压脉冲装置，引弧后高频或高压脉冲自动切断。这种方法操作简单，并且能保证钨极末端的几何形状，容易保证焊接质量。</a:t>
            </a:r>
            <a:r>
              <a:rPr lang="zh-CN" altLang="en-US" dirty="0">
                <a:latin typeface="Arial" panose="020B0604020202020204" pitchFamily="34" charset="0"/>
              </a:rPr>
              <a:t> </a:t>
            </a: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wipe(up)">
                                      <p:cBhvr>
                                        <p:cTn id="7" dur="500"/>
                                        <p:tgtEl>
                                          <p:spTgt spid="266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6635"/>
                                        </p:tgtEl>
                                        <p:attrNameLst>
                                          <p:attrName>style.visibility</p:attrName>
                                        </p:attrNameLst>
                                      </p:cBhvr>
                                      <p:to>
                                        <p:strVal val="visible"/>
                                      </p:to>
                                    </p:set>
                                    <p:animEffect transition="in" filter="wipe(right)">
                                      <p:cBhvr>
                                        <p:cTn id="12" dur="500"/>
                                        <p:tgtEl>
                                          <p:spTgt spid="2663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637"/>
                                        </p:tgtEl>
                                        <p:attrNameLst>
                                          <p:attrName>style.visibility</p:attrName>
                                        </p:attrNameLst>
                                      </p:cBhvr>
                                      <p:to>
                                        <p:strVal val="visible"/>
                                      </p:to>
                                    </p:set>
                                    <p:animEffect transition="in" filter="wipe(left)">
                                      <p:cBhvr>
                                        <p:cTn id="15" dur="500"/>
                                        <p:tgtEl>
                                          <p:spTgt spid="266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6636"/>
                                        </p:tgtEl>
                                        <p:attrNameLst>
                                          <p:attrName>style.visibility</p:attrName>
                                        </p:attrNameLst>
                                      </p:cBhvr>
                                      <p:to>
                                        <p:strVal val="visible"/>
                                      </p:to>
                                    </p:set>
                                    <p:animEffect transition="in" filter="wipe(up)">
                                      <p:cBhvr>
                                        <p:cTn id="20" dur="500"/>
                                        <p:tgtEl>
                                          <p:spTgt spid="266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6638"/>
                                        </p:tgtEl>
                                        <p:attrNameLst>
                                          <p:attrName>style.visibility</p:attrName>
                                        </p:attrNameLst>
                                      </p:cBhvr>
                                      <p:to>
                                        <p:strVal val="visible"/>
                                      </p:to>
                                    </p:set>
                                    <p:animEffect transition="in" filter="wipe(up)">
                                      <p:cBhvr>
                                        <p:cTn id="25" dur="500"/>
                                        <p:tgtEl>
                                          <p:spTgt spid="26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26635" grpId="0"/>
      <p:bldP spid="26636" grpId="0"/>
      <p:bldP spid="26637" grpId="0"/>
      <p:bldP spid="266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11188"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7659" name="文本框 27658"/>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 钨极氩弧焊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7661" name="矩形 2"/>
          <p:cNvSpPr/>
          <p:nvPr/>
        </p:nvSpPr>
        <p:spPr>
          <a:xfrm>
            <a:off x="755650" y="1700213"/>
            <a:ext cx="3095625"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基本操作技术</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7662" name="文本框 27661"/>
          <p:cNvSpPr txBox="1"/>
          <p:nvPr/>
        </p:nvSpPr>
        <p:spPr>
          <a:xfrm>
            <a:off x="3779838" y="2349500"/>
            <a:ext cx="935037"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熄弧</a:t>
            </a:r>
            <a:endParaRPr lang="zh-CN" altLang="en-US" dirty="0">
              <a:latin typeface="Arial" panose="020B0604020202020204" pitchFamily="34" charset="0"/>
              <a:ea typeface="微软雅黑" panose="020B0503020204020204" pitchFamily="34" charset="-122"/>
            </a:endParaRPr>
          </a:p>
        </p:txBody>
      </p:sp>
      <p:sp>
        <p:nvSpPr>
          <p:cNvPr id="27663" name="文本框 27662"/>
          <p:cNvSpPr txBox="1"/>
          <p:nvPr/>
        </p:nvSpPr>
        <p:spPr>
          <a:xfrm>
            <a:off x="1042988" y="2924175"/>
            <a:ext cx="7416800" cy="3394075"/>
          </a:xfrm>
          <a:prstGeom prst="rect">
            <a:avLst/>
          </a:prstGeom>
          <a:noFill/>
          <a:ln w="9525">
            <a:noFill/>
          </a:ln>
        </p:spPr>
        <p:txBody>
          <a:bodyPr>
            <a:spAutoFit/>
          </a:bodyPr>
          <a:p>
            <a:pPr>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调节好焊机上的衰减电流值，在熄弧时松开焊枪上的开关，使焊接电流衰减，逐步加快焊接速度和填丝速度然后熄弧。</a:t>
            </a:r>
            <a:endParaRPr lang="zh-CN" altLang="en-US"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减小焊枪与焊件的夹角，拉长电弧使电弧热量主要集中在焊丝上，加快焊接速度并加大填丝量，弧坑填满后熄弧。</a:t>
            </a:r>
            <a:endParaRPr lang="zh-CN" altLang="en-US"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环形焊缝熄弧时，先稍拉长电弧，待重叠焊接</a:t>
            </a:r>
            <a:r>
              <a:rPr lang="en-US" altLang="zh-CN">
                <a:latin typeface="微软雅黑" panose="020B0503020204020204" pitchFamily="34" charset="-122"/>
                <a:ea typeface="微软雅黑" panose="020B0503020204020204" pitchFamily="34" charset="-122"/>
              </a:rPr>
              <a:t>20mm-30mm ,</a:t>
            </a:r>
            <a:r>
              <a:rPr lang="zh-CN" altLang="en-US" dirty="0">
                <a:latin typeface="微软雅黑" panose="020B0503020204020204" pitchFamily="34" charset="-122"/>
                <a:ea typeface="微软雅黑" panose="020B0503020204020204" pitchFamily="34" charset="-122"/>
              </a:rPr>
              <a:t>不加或加少量的焊丝，然后熄弧。</a:t>
            </a:r>
            <a:endParaRPr lang="zh-CN" altLang="en-US"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停弧后，氩气开关应延时</a:t>
            </a:r>
            <a:r>
              <a:rPr lang="en-US" altLang="zh-CN">
                <a:latin typeface="微软雅黑" panose="020B0503020204020204" pitchFamily="34" charset="-122"/>
                <a:ea typeface="微软雅黑" panose="020B0503020204020204" pitchFamily="34" charset="-122"/>
              </a:rPr>
              <a:t>3-5s</a:t>
            </a:r>
            <a:r>
              <a:rPr lang="zh-CN" altLang="en-US" dirty="0">
                <a:latin typeface="微软雅黑" panose="020B0503020204020204" pitchFamily="34" charset="-122"/>
                <a:ea typeface="微软雅黑" panose="020B0503020204020204" pitchFamily="34" charset="-122"/>
              </a:rPr>
              <a:t>左右再关闭（一般设备上都有提前送气、滞后关气的装置），防止金属在高温下继续氧化。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62"/>
                                        </p:tgtEl>
                                        <p:attrNameLst>
                                          <p:attrName>style.visibility</p:attrName>
                                        </p:attrNameLst>
                                      </p:cBhvr>
                                      <p:to>
                                        <p:strVal val="visible"/>
                                      </p:to>
                                    </p:set>
                                    <p:animEffect transition="in" filter="wipe(up)">
                                      <p:cBhvr>
                                        <p:cTn id="7" dur="500"/>
                                        <p:tgtEl>
                                          <p:spTgt spid="276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63"/>
                                        </p:tgtEl>
                                        <p:attrNameLst>
                                          <p:attrName>style.visibility</p:attrName>
                                        </p:attrNameLst>
                                      </p:cBhvr>
                                      <p:to>
                                        <p:strVal val="visible"/>
                                      </p:to>
                                    </p:set>
                                    <p:animEffect transition="in" filter="wipe(left)">
                                      <p:cBhvr>
                                        <p:cTn id="12"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P spid="276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内容占位符 2"/>
          <p:cNvSpPr>
            <a:spLocks noGrp="1"/>
          </p:cNvSpPr>
          <p:nvPr>
            <p:ph idx="1"/>
          </p:nvPr>
        </p:nvSpPr>
        <p:spPr>
          <a:noFill/>
          <a:ln>
            <a:noFill/>
          </a:ln>
        </p:spPr>
        <p:txBody>
          <a:bodyPr/>
          <a:p>
            <a:pPr>
              <a:lnSpc>
                <a:spcPct val="150000"/>
              </a:lnSpc>
            </a:pPr>
            <a:r>
              <a:rPr lang="en-US" altLang="zh-CN" kern="1200">
                <a:latin typeface="+mn-lt"/>
                <a:ea typeface="+mn-ea"/>
                <a:cs typeface="+mn-cs"/>
              </a:rPr>
              <a:t>1</a:t>
            </a:r>
            <a:r>
              <a:rPr lang="zh-CN" altLang="zh-CN" kern="1200" dirty="0">
                <a:latin typeface="+mn-lt"/>
                <a:ea typeface="+mn-ea"/>
                <a:cs typeface="+mn-cs"/>
              </a:rPr>
              <a:t>．</a:t>
            </a:r>
            <a:r>
              <a:rPr lang="zh-CN" altLang="en-US" kern="1200" dirty="0">
                <a:latin typeface="+mn-lt"/>
                <a:ea typeface="+mn-ea"/>
                <a:cs typeface="+mn-cs"/>
              </a:rPr>
              <a:t>了解焊条电弧焊操作技巧</a:t>
            </a:r>
            <a:r>
              <a:rPr lang="zh-CN" altLang="en-US" kern="1200" dirty="0">
                <a:latin typeface="宋体" panose="02010600030101010101" pitchFamily="2" charset="-122"/>
                <a:ea typeface="+mn-ea"/>
                <a:cs typeface="+mn-cs"/>
              </a:rPr>
              <a:t>；</a:t>
            </a:r>
            <a:endParaRPr lang="zh-CN" altLang="zh-CN" kern="1200" dirty="0">
              <a:latin typeface="宋体" panose="02010600030101010101" pitchFamily="2" charset="-122"/>
              <a:ea typeface="+mn-ea"/>
              <a:cs typeface="+mn-cs"/>
            </a:endParaRPr>
          </a:p>
          <a:p>
            <a:pPr>
              <a:lnSpc>
                <a:spcPct val="150000"/>
              </a:lnSpc>
            </a:pPr>
            <a:r>
              <a:rPr lang="en-US" altLang="zh-CN" kern="1200">
                <a:latin typeface="+mn-lt"/>
                <a:ea typeface="+mn-ea"/>
                <a:cs typeface="+mn-cs"/>
              </a:rPr>
              <a:t>2</a:t>
            </a:r>
            <a:r>
              <a:rPr lang="zh-CN" altLang="zh-CN" kern="1200" dirty="0">
                <a:latin typeface="+mn-lt"/>
                <a:ea typeface="+mn-ea"/>
                <a:cs typeface="+mn-cs"/>
              </a:rPr>
              <a:t>．</a:t>
            </a:r>
            <a:r>
              <a:rPr lang="zh-CN" altLang="en-US" kern="1200" dirty="0">
                <a:latin typeface="+mn-lt"/>
                <a:ea typeface="+mn-ea"/>
                <a:cs typeface="+mn-cs"/>
              </a:rPr>
              <a:t>了解二氧化碳气体保护焊操作技巧</a:t>
            </a:r>
            <a:r>
              <a:rPr lang="zh-CN" altLang="en-US" sz="3200" kern="1200" dirty="0">
                <a:latin typeface="+mn-lt"/>
                <a:ea typeface="+mn-ea"/>
                <a:cs typeface="+mn-cs"/>
              </a:rPr>
              <a:t> </a:t>
            </a:r>
            <a:r>
              <a:rPr lang="zh-CN" altLang="zh-CN" kern="1200" dirty="0">
                <a:latin typeface="+mn-lt"/>
                <a:ea typeface="+mn-ea"/>
                <a:cs typeface="+mn-cs"/>
              </a:rPr>
              <a:t>；</a:t>
            </a:r>
            <a:endParaRPr lang="zh-CN" altLang="zh-CN" kern="1200" dirty="0">
              <a:latin typeface="+mn-lt"/>
              <a:ea typeface="+mn-ea"/>
              <a:cs typeface="+mn-cs"/>
            </a:endParaRPr>
          </a:p>
          <a:p>
            <a:pPr>
              <a:lnSpc>
                <a:spcPct val="150000"/>
              </a:lnSpc>
            </a:pPr>
            <a:r>
              <a:rPr lang="en-US" altLang="zh-CN" kern="1200">
                <a:latin typeface="+mn-lt"/>
                <a:ea typeface="+mn-ea"/>
                <a:cs typeface="+mn-cs"/>
              </a:rPr>
              <a:t>3</a:t>
            </a:r>
            <a:r>
              <a:rPr lang="zh-CN" altLang="zh-CN" kern="1200" dirty="0">
                <a:latin typeface="+mn-lt"/>
                <a:ea typeface="+mn-ea"/>
                <a:cs typeface="+mn-cs"/>
              </a:rPr>
              <a:t>．</a:t>
            </a:r>
            <a:r>
              <a:rPr lang="zh-CN" altLang="en-US" kern="1200" dirty="0">
                <a:latin typeface="+mn-lt"/>
                <a:ea typeface="+mn-ea"/>
                <a:cs typeface="+mn-cs"/>
              </a:rPr>
              <a:t>了解钨极氩弧焊操作技巧</a:t>
            </a:r>
            <a:r>
              <a:rPr lang="zh-CN" altLang="en-US" sz="3200" kern="1200" dirty="0">
                <a:latin typeface="+mn-lt"/>
                <a:ea typeface="+mn-ea"/>
                <a:cs typeface="+mn-cs"/>
              </a:rPr>
              <a:t> </a:t>
            </a:r>
            <a:r>
              <a:rPr lang="zh-CN" altLang="zh-CN" kern="1200" dirty="0">
                <a:latin typeface="+mn-lt"/>
                <a:ea typeface="+mn-ea"/>
                <a:cs typeface="+mn-cs"/>
              </a:rPr>
              <a:t>；</a:t>
            </a:r>
            <a:endParaRPr lang="zh-CN" altLang="zh-CN" kern="1200" dirty="0">
              <a:latin typeface="+mn-lt"/>
              <a:ea typeface="+mn-ea"/>
              <a:cs typeface="+mn-cs"/>
            </a:endParaRPr>
          </a:p>
          <a:p>
            <a:pPr>
              <a:lnSpc>
                <a:spcPct val="150000"/>
              </a:lnSpc>
            </a:pPr>
            <a:r>
              <a:rPr lang="en-US" altLang="zh-CN" kern="1200">
                <a:latin typeface="+mn-lt"/>
                <a:ea typeface="+mn-ea"/>
                <a:cs typeface="+mn-cs"/>
              </a:rPr>
              <a:t>4</a:t>
            </a:r>
            <a:r>
              <a:rPr lang="zh-CN" altLang="zh-CN" kern="1200" dirty="0">
                <a:latin typeface="+mn-lt"/>
                <a:ea typeface="+mn-ea"/>
                <a:cs typeface="+mn-cs"/>
              </a:rPr>
              <a:t>．</a:t>
            </a:r>
            <a:r>
              <a:rPr lang="zh-CN" altLang="en-US" kern="1200" dirty="0">
                <a:latin typeface="+mn-lt"/>
                <a:ea typeface="+mn-ea"/>
                <a:cs typeface="+mn-cs"/>
              </a:rPr>
              <a:t>了解埋弧焊、焊接机器人工作过程</a:t>
            </a:r>
            <a:r>
              <a:rPr lang="zh-CN" altLang="en-US" sz="3200" kern="1200" dirty="0">
                <a:latin typeface="+mn-lt"/>
                <a:ea typeface="+mn-ea"/>
                <a:cs typeface="+mn-cs"/>
              </a:rPr>
              <a:t> </a:t>
            </a:r>
            <a:r>
              <a:rPr lang="zh-CN" altLang="zh-CN" kern="1200" dirty="0">
                <a:latin typeface="+mn-lt"/>
                <a:ea typeface="+mn-ea"/>
                <a:cs typeface="+mn-cs"/>
              </a:rPr>
              <a:t>。</a:t>
            </a:r>
            <a:endParaRPr lang="zh-CN" altLang="zh-CN" kern="1200" dirty="0">
              <a:latin typeface="+mn-lt"/>
              <a:ea typeface="+mn-ea"/>
              <a:cs typeface="+mn-cs"/>
            </a:endParaRPr>
          </a:p>
          <a:p>
            <a:pPr/>
            <a:endParaRPr lang="zh-CN" altLang="en-US" kern="1200" dirty="0">
              <a:latin typeface="+mn-lt"/>
              <a:ea typeface="+mn-ea"/>
              <a:cs typeface="+mn-cs"/>
            </a:endParaRPr>
          </a:p>
        </p:txBody>
      </p:sp>
      <p:sp>
        <p:nvSpPr>
          <p:cNvPr id="4" name="矩形 3"/>
          <p:cNvSpPr/>
          <p:nvPr/>
        </p:nvSpPr>
        <p:spPr>
          <a:xfrm>
            <a:off x="827088" y="981075"/>
            <a:ext cx="201612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j-ea"/>
                <a:ea typeface="+mj-ea"/>
                <a:cs typeface="+mn-cs"/>
              </a:rPr>
              <a:t>学习目标</a:t>
            </a:r>
            <a:endParaRPr kumimoji="0" lang="zh-CN" altLang="en-US" sz="2400" b="1" i="0" u="none" strike="noStrike" kern="1200" cap="none" spc="0" normalizeH="0" baseline="0" noProof="0" dirty="0">
              <a:ln>
                <a:noFill/>
              </a:ln>
              <a:solidFill>
                <a:schemeClr val="lt1"/>
              </a:solidFill>
              <a:effectLst/>
              <a:uLnTx/>
              <a:uFillTx/>
              <a:latin typeface="+mj-ea"/>
              <a:ea typeface="+mj-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836613"/>
            <a:ext cx="28797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2.3.2</a:t>
            </a:r>
            <a:r>
              <a:rPr lang="zh-CN" altLang="en-US" sz="2400" b="1" dirty="0">
                <a:solidFill>
                  <a:srgbClr val="FFFFFF"/>
                </a:solidFill>
                <a:latin typeface="黑体" panose="02010609060101010101" pitchFamily="49" charset="-122"/>
                <a:ea typeface="黑体" panose="02010609060101010101" pitchFamily="49" charset="-122"/>
              </a:rPr>
              <a:t>半自动焊技术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8682" name="矩形 2"/>
          <p:cNvSpPr/>
          <p:nvPr/>
        </p:nvSpPr>
        <p:spPr>
          <a:xfrm>
            <a:off x="684213" y="1619250"/>
            <a:ext cx="151130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引弧</a:t>
            </a:r>
            <a:endParaRPr lang="zh-CN" altLang="en-US" sz="2400" dirty="0">
              <a:latin typeface="黑体" panose="02010609060101010101" pitchFamily="49" charset="-122"/>
              <a:ea typeface="黑体" panose="02010609060101010101" pitchFamily="49" charset="-122"/>
            </a:endParaRPr>
          </a:p>
        </p:txBody>
      </p:sp>
      <p:sp>
        <p:nvSpPr>
          <p:cNvPr id="28683" name="文本框 28682"/>
          <p:cNvSpPr txBox="1"/>
          <p:nvPr/>
        </p:nvSpPr>
        <p:spPr>
          <a:xfrm>
            <a:off x="3506788" y="836613"/>
            <a:ext cx="576262" cy="579437"/>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4254500" y="865188"/>
            <a:ext cx="2735263"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二氧化碳气体保护焊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8685" name="文本框 28684"/>
          <p:cNvSpPr txBox="1"/>
          <p:nvPr/>
        </p:nvSpPr>
        <p:spPr>
          <a:xfrm>
            <a:off x="1763713" y="2276475"/>
            <a:ext cx="1009650"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引弧前</a:t>
            </a:r>
            <a:endParaRPr lang="zh-CN" altLang="en-US" dirty="0">
              <a:latin typeface="Arial" panose="020B0604020202020204" pitchFamily="34" charset="0"/>
              <a:ea typeface="微软雅黑" panose="020B0503020204020204" pitchFamily="34" charset="-122"/>
            </a:endParaRPr>
          </a:p>
        </p:txBody>
      </p:sp>
      <p:sp>
        <p:nvSpPr>
          <p:cNvPr id="28686" name="文本框 28685"/>
          <p:cNvSpPr txBox="1"/>
          <p:nvPr/>
        </p:nvSpPr>
        <p:spPr>
          <a:xfrm>
            <a:off x="755650" y="2781300"/>
            <a:ext cx="3529013" cy="1412875"/>
          </a:xfrm>
          <a:prstGeom prst="rect">
            <a:avLst/>
          </a:prstGeom>
          <a:noFill/>
          <a:ln w="9525">
            <a:noFill/>
          </a:ln>
        </p:spPr>
        <p:txBody>
          <a:bodyPr>
            <a:spAutoFit/>
          </a:bodyPr>
          <a:p>
            <a:pPr>
              <a:lnSpc>
                <a:spcPct val="120000"/>
              </a:lnSpc>
              <a:spcBef>
                <a:spcPct val="50000"/>
              </a:spcBef>
            </a:pPr>
            <a:r>
              <a:rPr lang="zh-CN" altLang="en-US" dirty="0">
                <a:latin typeface="Arial" panose="020B0604020202020204" pitchFamily="34" charset="0"/>
              </a:rPr>
              <a:t>       </a:t>
            </a:r>
            <a:r>
              <a:rPr lang="zh-CN" altLang="en-US" dirty="0">
                <a:latin typeface="微软雅黑" panose="020B0503020204020204" pitchFamily="34" charset="-122"/>
                <a:ea typeface="微软雅黑" panose="020B0503020204020204" pitchFamily="34" charset="-122"/>
              </a:rPr>
              <a:t>将焊丝端头剪去，因为焊丝端头常常有很大的球形直径，容易产生飞溅，造成缺陷。经剪断的焊丝端头应为锐角。如图所示。 </a:t>
            </a:r>
            <a:endParaRPr lang="zh-CN" altLang="en-US" dirty="0">
              <a:latin typeface="微软雅黑" panose="020B0503020204020204" pitchFamily="34" charset="-122"/>
              <a:ea typeface="微软雅黑" panose="020B0503020204020204" pitchFamily="34" charset="-122"/>
            </a:endParaRPr>
          </a:p>
        </p:txBody>
      </p:sp>
      <p:pic>
        <p:nvPicPr>
          <p:cNvPr id="28687" name="图片 28686"/>
          <p:cNvPicPr>
            <a:picLocks noChangeAspect="1"/>
          </p:cNvPicPr>
          <p:nvPr/>
        </p:nvPicPr>
        <p:blipFill>
          <a:blip r:embed="rId1"/>
          <a:srcRect b="15802"/>
          <a:stretch>
            <a:fillRect/>
          </a:stretch>
        </p:blipFill>
        <p:spPr>
          <a:xfrm>
            <a:off x="1331913" y="4292600"/>
            <a:ext cx="2449512" cy="2232025"/>
          </a:xfrm>
          <a:prstGeom prst="rect">
            <a:avLst/>
          </a:prstGeom>
          <a:noFill/>
          <a:ln w="9525">
            <a:noFill/>
          </a:ln>
        </p:spPr>
      </p:pic>
      <p:sp>
        <p:nvSpPr>
          <p:cNvPr id="28688" name="文本框 28687"/>
          <p:cNvSpPr txBox="1"/>
          <p:nvPr/>
        </p:nvSpPr>
        <p:spPr>
          <a:xfrm>
            <a:off x="4500563" y="2781300"/>
            <a:ext cx="3889375" cy="3663950"/>
          </a:xfrm>
          <a:prstGeom prst="rect">
            <a:avLst/>
          </a:prstGeom>
          <a:noFill/>
          <a:ln w="9525">
            <a:noFill/>
          </a:ln>
        </p:spPr>
        <p:txBody>
          <a:bodyPr>
            <a:spAutoFit/>
          </a:bodyPr>
          <a:p>
            <a:pPr>
              <a:lnSpc>
                <a:spcPct val="130000"/>
              </a:lnSpc>
              <a:spcBef>
                <a:spcPct val="50000"/>
              </a:spcBef>
            </a:pPr>
            <a:r>
              <a:rPr lang="zh-CN" altLang="en-US" dirty="0">
                <a:latin typeface="微软雅黑" panose="020B0503020204020204" pitchFamily="34" charset="-122"/>
                <a:ea typeface="微软雅黑" panose="020B0503020204020204" pitchFamily="34" charset="-122"/>
              </a:rPr>
              <a:t>       注意保持焊接姿势与正式焊接时一样。同时，焊丝端头距工件表面的距离为</a:t>
            </a:r>
            <a:r>
              <a:rPr lang="en-US" altLang="zh-CN">
                <a:latin typeface="微软雅黑" panose="020B0503020204020204" pitchFamily="34" charset="-122"/>
                <a:ea typeface="微软雅黑" panose="020B0503020204020204" pitchFamily="34" charset="-122"/>
              </a:rPr>
              <a:t>2-3 mm</a:t>
            </a:r>
            <a:r>
              <a:rPr lang="zh-CN" altLang="en-US" dirty="0">
                <a:latin typeface="微软雅黑" panose="020B0503020204020204" pitchFamily="34" charset="-122"/>
                <a:ea typeface="微软雅黑" panose="020B0503020204020204" pitchFamily="34" charset="-122"/>
              </a:rPr>
              <a:t>。然后，按下焊枪开关，随后自动送气、送电、送丝，直至焊丝与工件表面相碰而短路起弧。此时，由于焊丝与工件接触而产生一个反弹力，焊工应紧握焊枪，勿使焊枪因冲击而回升，一定要保持喷嘴与工件表面的距离恒定。这是防止引弧时产生缺陷的关键。 </a:t>
            </a:r>
            <a:endParaRPr lang="zh-CN" altLang="en-US" dirty="0">
              <a:latin typeface="微软雅黑" panose="020B0503020204020204" pitchFamily="34" charset="-122"/>
              <a:ea typeface="微软雅黑" panose="020B0503020204020204" pitchFamily="34" charset="-122"/>
            </a:endParaRPr>
          </a:p>
        </p:txBody>
      </p:sp>
      <p:sp>
        <p:nvSpPr>
          <p:cNvPr id="28689" name="文本框 28688"/>
          <p:cNvSpPr txBox="1"/>
          <p:nvPr/>
        </p:nvSpPr>
        <p:spPr>
          <a:xfrm>
            <a:off x="5867400" y="2205038"/>
            <a:ext cx="1009650"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引弧时</a:t>
            </a:r>
            <a:endParaRPr lang="zh-CN" altLang="en-US"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683"/>
                                        </p:tgtEl>
                                        <p:attrNameLst>
                                          <p:attrName>style.visibility</p:attrName>
                                        </p:attrNameLst>
                                      </p:cBhvr>
                                      <p:to>
                                        <p:strVal val="visible"/>
                                      </p:to>
                                    </p:set>
                                    <p:animEffect transition="in" filter="wipe(left)">
                                      <p:cBhvr>
                                        <p:cTn id="11" dur="500"/>
                                        <p:tgtEl>
                                          <p:spTgt spid="2868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682"/>
                                        </p:tgtEl>
                                        <p:attrNameLst>
                                          <p:attrName>style.visibility</p:attrName>
                                        </p:attrNameLst>
                                      </p:cBhvr>
                                      <p:to>
                                        <p:strVal val="visible"/>
                                      </p:to>
                                    </p:set>
                                    <p:animEffect transition="in" filter="wipe(left)">
                                      <p:cBhvr>
                                        <p:cTn id="20" dur="500"/>
                                        <p:tgtEl>
                                          <p:spTgt spid="286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8685"/>
                                        </p:tgtEl>
                                        <p:attrNameLst>
                                          <p:attrName>style.visibility</p:attrName>
                                        </p:attrNameLst>
                                      </p:cBhvr>
                                      <p:to>
                                        <p:strVal val="visible"/>
                                      </p:to>
                                    </p:set>
                                    <p:animEffect transition="in" filter="wipe(up)">
                                      <p:cBhvr>
                                        <p:cTn id="25" dur="500"/>
                                        <p:tgtEl>
                                          <p:spTgt spid="28685"/>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8686"/>
                                        </p:tgtEl>
                                        <p:attrNameLst>
                                          <p:attrName>style.visibility</p:attrName>
                                        </p:attrNameLst>
                                      </p:cBhvr>
                                      <p:to>
                                        <p:strVal val="visible"/>
                                      </p:to>
                                    </p:set>
                                    <p:animEffect transition="in" filter="wipe(up)">
                                      <p:cBhvr>
                                        <p:cTn id="29" dur="500"/>
                                        <p:tgtEl>
                                          <p:spTgt spid="28686"/>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8687"/>
                                        </p:tgtEl>
                                        <p:attrNameLst>
                                          <p:attrName>style.visibility</p:attrName>
                                        </p:attrNameLst>
                                      </p:cBhvr>
                                      <p:to>
                                        <p:strVal val="visible"/>
                                      </p:to>
                                    </p:set>
                                    <p:animEffect transition="in" filter="wipe(up)">
                                      <p:cBhvr>
                                        <p:cTn id="33" dur="500"/>
                                        <p:tgtEl>
                                          <p:spTgt spid="2868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8689"/>
                                        </p:tgtEl>
                                        <p:attrNameLst>
                                          <p:attrName>style.visibility</p:attrName>
                                        </p:attrNameLst>
                                      </p:cBhvr>
                                      <p:to>
                                        <p:strVal val="visible"/>
                                      </p:to>
                                    </p:set>
                                    <p:animEffect transition="in" filter="wipe(up)">
                                      <p:cBhvr>
                                        <p:cTn id="38" dur="500"/>
                                        <p:tgtEl>
                                          <p:spTgt spid="28689"/>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28688"/>
                                        </p:tgtEl>
                                        <p:attrNameLst>
                                          <p:attrName>style.visibility</p:attrName>
                                        </p:attrNameLst>
                                      </p:cBhvr>
                                      <p:to>
                                        <p:strVal val="visible"/>
                                      </p:to>
                                    </p:set>
                                    <p:animEffect transition="in" filter="wipe(up)">
                                      <p:cBhvr>
                                        <p:cTn id="42"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682" grpId="0"/>
      <p:bldP spid="28683" grpId="0"/>
      <p:bldP spid="2" grpId="0" animBg="1"/>
      <p:bldP spid="28685" grpId="0"/>
      <p:bldP spid="28686" grpId="0"/>
      <p:bldP spid="28688" grpId="0"/>
      <p:bldP spid="286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836613"/>
            <a:ext cx="28797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2.3.2</a:t>
            </a:r>
            <a:r>
              <a:rPr lang="zh-CN" altLang="en-US" sz="2400" b="1" dirty="0">
                <a:solidFill>
                  <a:srgbClr val="FFFFFF"/>
                </a:solidFill>
                <a:latin typeface="黑体" panose="02010609060101010101" pitchFamily="49" charset="-122"/>
                <a:ea typeface="黑体" panose="02010609060101010101" pitchFamily="49" charset="-122"/>
              </a:rPr>
              <a:t>半自动焊技术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29706" name="文本框 29705"/>
          <p:cNvSpPr txBox="1"/>
          <p:nvPr/>
        </p:nvSpPr>
        <p:spPr>
          <a:xfrm>
            <a:off x="3506788" y="836613"/>
            <a:ext cx="576262" cy="579437"/>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4254500" y="865188"/>
            <a:ext cx="2735263"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二氧化碳气体保护焊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29708" name="矩形 2"/>
          <p:cNvSpPr/>
          <p:nvPr/>
        </p:nvSpPr>
        <p:spPr>
          <a:xfrm>
            <a:off x="684213" y="1619250"/>
            <a:ext cx="151130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焊接</a:t>
            </a:r>
            <a:endParaRPr lang="zh-CN" altLang="en-US" sz="2400" dirty="0">
              <a:latin typeface="黑体" panose="02010609060101010101" pitchFamily="49" charset="-122"/>
              <a:ea typeface="黑体" panose="02010609060101010101" pitchFamily="49" charset="-122"/>
            </a:endParaRPr>
          </a:p>
        </p:txBody>
      </p:sp>
      <p:sp>
        <p:nvSpPr>
          <p:cNvPr id="29709" name="文本框 29708"/>
          <p:cNvSpPr txBox="1"/>
          <p:nvPr/>
        </p:nvSpPr>
        <p:spPr>
          <a:xfrm>
            <a:off x="539750" y="2133600"/>
            <a:ext cx="5111750" cy="1520825"/>
          </a:xfrm>
          <a:prstGeom prst="rect">
            <a:avLst/>
          </a:prstGeom>
          <a:noFill/>
          <a:ln w="9525">
            <a:noFill/>
          </a:ln>
        </p:spPr>
        <p:txBody>
          <a:bodyPr>
            <a:spAutoFit/>
          </a:bodyPr>
          <a:p>
            <a:pPr>
              <a:lnSpc>
                <a:spcPct val="130000"/>
              </a:lnSpc>
            </a:pPr>
            <a:r>
              <a:rPr lang="zh-CN" altLang="en-US" dirty="0">
                <a:latin typeface="微软雅黑" panose="020B0503020204020204" pitchFamily="34" charset="-122"/>
                <a:ea typeface="微软雅黑" panose="020B0503020204020204" pitchFamily="34" charset="-122"/>
              </a:rPr>
              <a:t>       采用左焊法，焊枪沿装配间隙前后摆动或小幅度横向摆动，摆动幅度不能太大，以免产生气孔。熔池停留时间不宜过长，否则容易烧穿。焊枪角度如图</a:t>
            </a:r>
            <a:r>
              <a:rPr lang="en-US" altLang="zh-CN">
                <a:latin typeface="微软雅黑" panose="020B0503020204020204" pitchFamily="34" charset="-122"/>
                <a:ea typeface="微软雅黑" panose="020B0503020204020204" pitchFamily="34" charset="-122"/>
              </a:rPr>
              <a:t>2-94</a:t>
            </a:r>
            <a:r>
              <a:rPr lang="zh-CN" altLang="en-US" dirty="0">
                <a:latin typeface="微软雅黑" panose="020B0503020204020204" pitchFamily="34" charset="-122"/>
                <a:ea typeface="微软雅黑" panose="020B0503020204020204" pitchFamily="34" charset="-122"/>
              </a:rPr>
              <a:t>所示。</a:t>
            </a:r>
            <a:endParaRPr lang="zh-CN" altLang="en-US" dirty="0">
              <a:latin typeface="微软雅黑" panose="020B0503020204020204" pitchFamily="34" charset="-122"/>
              <a:ea typeface="微软雅黑" panose="020B0503020204020204" pitchFamily="34" charset="-122"/>
            </a:endParaRPr>
          </a:p>
        </p:txBody>
      </p:sp>
      <p:sp>
        <p:nvSpPr>
          <p:cNvPr id="29710" name="文本框 29709"/>
          <p:cNvSpPr txBox="1"/>
          <p:nvPr/>
        </p:nvSpPr>
        <p:spPr>
          <a:xfrm>
            <a:off x="6011863" y="2133600"/>
            <a:ext cx="2736850" cy="1465263"/>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       在焊接过程中焊丝不可超越熔池，应保持焊丝与熔池前端相切，如图</a:t>
            </a:r>
            <a:r>
              <a:rPr lang="en-US" altLang="zh-CN">
                <a:latin typeface="微软雅黑" panose="020B0503020204020204" pitchFamily="34" charset="-122"/>
                <a:ea typeface="微软雅黑" panose="020B0503020204020204" pitchFamily="34" charset="-122"/>
              </a:rPr>
              <a:t>2-95</a:t>
            </a:r>
            <a:r>
              <a:rPr lang="zh-CN" altLang="en-US" dirty="0">
                <a:latin typeface="微软雅黑" panose="020B0503020204020204" pitchFamily="34" charset="-122"/>
                <a:ea typeface="微软雅黑" panose="020B0503020204020204" pitchFamily="34" charset="-122"/>
              </a:rPr>
              <a:t>所示。可有效防止烧穿。</a:t>
            </a:r>
            <a:endParaRPr lang="zh-CN" altLang="en-US" dirty="0">
              <a:latin typeface="微软雅黑" panose="020B0503020204020204" pitchFamily="34" charset="-122"/>
              <a:ea typeface="微软雅黑" panose="020B0503020204020204" pitchFamily="34" charset="-122"/>
            </a:endParaRPr>
          </a:p>
        </p:txBody>
      </p:sp>
      <p:pic>
        <p:nvPicPr>
          <p:cNvPr id="29711" name="图片 29710"/>
          <p:cNvPicPr>
            <a:picLocks noChangeAspect="1"/>
          </p:cNvPicPr>
          <p:nvPr/>
        </p:nvPicPr>
        <p:blipFill>
          <a:blip r:embed="rId1"/>
          <a:srcRect l="2686" b="17860"/>
          <a:stretch>
            <a:fillRect/>
          </a:stretch>
        </p:blipFill>
        <p:spPr>
          <a:xfrm>
            <a:off x="755650" y="3789363"/>
            <a:ext cx="4103688" cy="1736725"/>
          </a:xfrm>
          <a:prstGeom prst="rect">
            <a:avLst/>
          </a:prstGeom>
          <a:noFill/>
          <a:ln w="9525">
            <a:noFill/>
          </a:ln>
        </p:spPr>
      </p:pic>
      <p:grpSp>
        <p:nvGrpSpPr>
          <p:cNvPr id="29712" name="组合 29711"/>
          <p:cNvGrpSpPr/>
          <p:nvPr/>
        </p:nvGrpSpPr>
        <p:grpSpPr>
          <a:xfrm>
            <a:off x="6011863" y="3789363"/>
            <a:ext cx="2422525" cy="2089150"/>
            <a:chOff x="6840" y="1752"/>
            <a:chExt cx="3360" cy="3045"/>
          </a:xfrm>
        </p:grpSpPr>
        <p:grpSp>
          <p:nvGrpSpPr>
            <p:cNvPr id="29713" name="组合 29712"/>
            <p:cNvGrpSpPr/>
            <p:nvPr/>
          </p:nvGrpSpPr>
          <p:grpSpPr>
            <a:xfrm>
              <a:off x="6840" y="1752"/>
              <a:ext cx="3360" cy="2563"/>
              <a:chOff x="6840" y="1440"/>
              <a:chExt cx="3360" cy="2563"/>
            </a:xfrm>
          </p:grpSpPr>
          <p:pic>
            <p:nvPicPr>
              <p:cNvPr id="29714" name="图片 29713" descr="焊接注意点"/>
              <p:cNvPicPr>
                <a:picLocks noChangeAspect="1"/>
              </p:cNvPicPr>
              <p:nvPr/>
            </p:nvPicPr>
            <p:blipFill>
              <a:blip r:embed="rId2">
                <a:lum contrast="-20000"/>
              </a:blip>
              <a:stretch>
                <a:fillRect/>
              </a:stretch>
            </p:blipFill>
            <p:spPr>
              <a:xfrm>
                <a:off x="6840" y="1440"/>
                <a:ext cx="3360" cy="2563"/>
              </a:xfrm>
              <a:prstGeom prst="rect">
                <a:avLst/>
              </a:prstGeom>
              <a:noFill/>
              <a:ln w="9525">
                <a:noFill/>
              </a:ln>
            </p:spPr>
          </p:pic>
          <p:sp>
            <p:nvSpPr>
              <p:cNvPr id="29715" name="椭圆 29714"/>
              <p:cNvSpPr/>
              <p:nvPr/>
            </p:nvSpPr>
            <p:spPr>
              <a:xfrm>
                <a:off x="8385" y="3180"/>
                <a:ext cx="720" cy="780"/>
              </a:xfrm>
              <a:prstGeom prst="ellipse">
                <a:avLst/>
              </a:prstGeom>
              <a:noFill/>
              <a:ln w="28575" cap="flat" cmpd="sng">
                <a:solidFill>
                  <a:srgbClr val="000000"/>
                </a:solidFill>
                <a:prstDash val="solid"/>
                <a:headEnd type="none" w="med" len="med"/>
                <a:tailEnd type="none" w="med" len="med"/>
              </a:ln>
            </p:spPr>
            <p:txBody>
              <a:bodyPr/>
              <a:p>
                <a:endParaRPr lang="zh-CN" altLang="en-US"/>
              </a:p>
            </p:txBody>
          </p:sp>
        </p:grpSp>
        <p:sp>
          <p:nvSpPr>
            <p:cNvPr id="29716" name="文本框 29715"/>
            <p:cNvSpPr txBox="1"/>
            <p:nvPr/>
          </p:nvSpPr>
          <p:spPr>
            <a:xfrm>
              <a:off x="7170" y="4329"/>
              <a:ext cx="2880" cy="468"/>
            </a:xfrm>
            <a:prstGeom prst="rect">
              <a:avLst/>
            </a:prstGeom>
            <a:solidFill>
              <a:srgbClr val="FFFFFF"/>
            </a:solidFill>
            <a:ln w="9525">
              <a:noFill/>
            </a:ln>
          </p:spPr>
          <p:txBody>
            <a:bodyPr/>
            <a:p>
              <a:pPr algn="just"/>
              <a:r>
                <a:rPr lang="zh-CN" altLang="en-US" sz="900" dirty="0">
                  <a:latin typeface="Times New Roman" panose="02020603050405020304" pitchFamily="18" charset="0"/>
                </a:rPr>
                <a:t>图</a:t>
              </a:r>
              <a:r>
                <a:rPr lang="en-US" altLang="zh-CN" sz="900">
                  <a:latin typeface="Times New Roman" panose="02020603050405020304" pitchFamily="18" charset="0"/>
                </a:rPr>
                <a:t>2-95  </a:t>
              </a:r>
              <a:r>
                <a:rPr lang="zh-CN" altLang="en-US" sz="900" dirty="0">
                  <a:latin typeface="Times New Roman" panose="02020603050405020304" pitchFamily="18" charset="0"/>
                </a:rPr>
                <a:t>焊丝与熔池相对位置</a:t>
              </a:r>
              <a:endParaRPr lang="zh-CN" altLang="en-US" sz="1000" dirty="0">
                <a:latin typeface="Times New Roman" panose="02020603050405020304" pitchFamily="18" charset="0"/>
              </a:endParaRPr>
            </a:p>
            <a:p>
              <a:endParaRPr lang="zh-CN" altLang="en-US" dirty="0">
                <a:latin typeface="Arial" panose="020B0604020202020204" pitchFamily="34" charset="0"/>
              </a:endParaRPr>
            </a:p>
          </p:txBody>
        </p:sp>
      </p:grpSp>
      <p:sp>
        <p:nvSpPr>
          <p:cNvPr id="29717" name="矩形 29716"/>
          <p:cNvSpPr/>
          <p:nvPr/>
        </p:nvSpPr>
        <p:spPr>
          <a:xfrm>
            <a:off x="2268538" y="5516563"/>
            <a:ext cx="1239837" cy="366712"/>
          </a:xfrm>
          <a:prstGeom prst="rect">
            <a:avLst/>
          </a:prstGeom>
          <a:noFill/>
          <a:ln w="9525">
            <a:noFill/>
          </a:ln>
        </p:spPr>
        <p:txBody>
          <a:bodyPr wrap="none" anchor="ctr" anchorCtr="0">
            <a:spAutoFit/>
          </a:bodyPr>
          <a:p>
            <a:pPr eaLnBrk="0" hangingPunct="0"/>
            <a:r>
              <a:rPr lang="zh-CN" altLang="en-US" sz="1000" dirty="0">
                <a:latin typeface="Arial" panose="020B0604020202020204" pitchFamily="34" charset="0"/>
              </a:rPr>
              <a:t>图</a:t>
            </a:r>
            <a:r>
              <a:rPr lang="en-US" altLang="zh-CN" sz="1000">
                <a:latin typeface="Arial" panose="020B0604020202020204" pitchFamily="34" charset="0"/>
              </a:rPr>
              <a:t>2-94   </a:t>
            </a:r>
            <a:r>
              <a:rPr lang="zh-CN" altLang="en-US" sz="1000" dirty="0">
                <a:latin typeface="Arial" panose="020B0604020202020204" pitchFamily="34" charset="0"/>
              </a:rPr>
              <a:t>焊枪角度</a:t>
            </a:r>
            <a:r>
              <a:rPr lang="zh-CN" altLang="en-US" dirty="0">
                <a:latin typeface="Arial" panose="020B0604020202020204" pitchFamily="34" charset="0"/>
              </a:rPr>
              <a:t> </a:t>
            </a: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wipe(left)">
                                      <p:cBhvr>
                                        <p:cTn id="7" dur="500"/>
                                        <p:tgtEl>
                                          <p:spTgt spid="297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709"/>
                                        </p:tgtEl>
                                        <p:attrNameLst>
                                          <p:attrName>style.visibility</p:attrName>
                                        </p:attrNameLst>
                                      </p:cBhvr>
                                      <p:to>
                                        <p:strVal val="visible"/>
                                      </p:to>
                                    </p:set>
                                    <p:animEffect transition="in" filter="wipe(up)">
                                      <p:cBhvr>
                                        <p:cTn id="12" dur="500"/>
                                        <p:tgtEl>
                                          <p:spTgt spid="2970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9711"/>
                                        </p:tgtEl>
                                        <p:attrNameLst>
                                          <p:attrName>style.visibility</p:attrName>
                                        </p:attrNameLst>
                                      </p:cBhvr>
                                      <p:to>
                                        <p:strVal val="visible"/>
                                      </p:to>
                                    </p:set>
                                    <p:animEffect transition="in" filter="wipe(up)">
                                      <p:cBhvr>
                                        <p:cTn id="16" dur="500"/>
                                        <p:tgtEl>
                                          <p:spTgt spid="2971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9717"/>
                                        </p:tgtEl>
                                        <p:attrNameLst>
                                          <p:attrName>style.visibility</p:attrName>
                                        </p:attrNameLst>
                                      </p:cBhvr>
                                      <p:to>
                                        <p:strVal val="visible"/>
                                      </p:to>
                                    </p:set>
                                    <p:animEffect transition="in" filter="wipe(up)">
                                      <p:cBhvr>
                                        <p:cTn id="20" dur="500"/>
                                        <p:tgtEl>
                                          <p:spTgt spid="297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9710"/>
                                        </p:tgtEl>
                                        <p:attrNameLst>
                                          <p:attrName>style.visibility</p:attrName>
                                        </p:attrNameLst>
                                      </p:cBhvr>
                                      <p:to>
                                        <p:strVal val="visible"/>
                                      </p:to>
                                    </p:set>
                                    <p:animEffect transition="in" filter="wipe(up)">
                                      <p:cBhvr>
                                        <p:cTn id="25" dur="500"/>
                                        <p:tgtEl>
                                          <p:spTgt spid="29710"/>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9712"/>
                                        </p:tgtEl>
                                        <p:attrNameLst>
                                          <p:attrName>style.visibility</p:attrName>
                                        </p:attrNameLst>
                                      </p:cBhvr>
                                      <p:to>
                                        <p:strVal val="visible"/>
                                      </p:to>
                                    </p:set>
                                    <p:animEffect transition="in" filter="wipe(up)">
                                      <p:cBhvr>
                                        <p:cTn id="29" dur="500"/>
                                        <p:tgtEl>
                                          <p:spTgt spid="29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p:bldP spid="29709" grpId="0"/>
      <p:bldP spid="29710" grpId="0"/>
      <p:bldP spid="297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836613"/>
            <a:ext cx="28797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2.3.2</a:t>
            </a:r>
            <a:r>
              <a:rPr lang="zh-CN" altLang="en-US" sz="2400" b="1" dirty="0">
                <a:solidFill>
                  <a:srgbClr val="FFFFFF"/>
                </a:solidFill>
                <a:latin typeface="黑体" panose="02010609060101010101" pitchFamily="49" charset="-122"/>
                <a:ea typeface="黑体" panose="02010609060101010101" pitchFamily="49" charset="-122"/>
              </a:rPr>
              <a:t>半自动焊技术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30731" name="文本框 30730"/>
          <p:cNvSpPr txBox="1"/>
          <p:nvPr/>
        </p:nvSpPr>
        <p:spPr>
          <a:xfrm>
            <a:off x="3506788" y="836613"/>
            <a:ext cx="576262" cy="579437"/>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4254500" y="865188"/>
            <a:ext cx="2735263"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二氧化碳气体保护焊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30733" name="矩形 2"/>
          <p:cNvSpPr/>
          <p:nvPr/>
        </p:nvSpPr>
        <p:spPr>
          <a:xfrm>
            <a:off x="684213" y="1619250"/>
            <a:ext cx="467995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3.</a:t>
            </a:r>
            <a:r>
              <a:rPr lang="zh-CN" altLang="en-US" sz="2400" b="1" dirty="0">
                <a:latin typeface="Arial" panose="020B0604020202020204" pitchFamily="34" charset="0"/>
              </a:rPr>
              <a:t>焊枪的摆动方式及应用范围</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30734" name="文本框 30733"/>
          <p:cNvSpPr txBox="1"/>
          <p:nvPr/>
        </p:nvSpPr>
        <p:spPr>
          <a:xfrm>
            <a:off x="755650" y="2349500"/>
            <a:ext cx="7993063" cy="806450"/>
          </a:xfrm>
          <a:prstGeom prst="rect">
            <a:avLst/>
          </a:prstGeom>
          <a:noFill/>
          <a:ln w="9525">
            <a:noFill/>
          </a:ln>
        </p:spPr>
        <p:txBody>
          <a:bodyPr>
            <a:spAutoFit/>
          </a:bodyPr>
          <a:p>
            <a:pPr>
              <a:lnSpc>
                <a:spcPct val="130000"/>
              </a:lnSpc>
              <a:spcBef>
                <a:spcPct val="50000"/>
              </a:spcBef>
            </a:pPr>
            <a:r>
              <a:rPr lang="zh-CN" altLang="en-US" dirty="0">
                <a:latin typeface="Arial" panose="020B0604020202020204" pitchFamily="34" charset="0"/>
              </a:rPr>
              <a:t>       </a:t>
            </a:r>
            <a:r>
              <a:rPr lang="zh-CN" altLang="en-US" dirty="0">
                <a:latin typeface="微软雅黑" panose="020B0503020204020204" pitchFamily="34" charset="-122"/>
                <a:ea typeface="微软雅黑" panose="020B0503020204020204" pitchFamily="34" charset="-122"/>
              </a:rPr>
              <a:t>为了保证焊缝的宽度和两侧坡口的熔合，</a:t>
            </a:r>
            <a:r>
              <a:rPr lang="en-US" altLang="zh-CN">
                <a:latin typeface="微软雅黑" panose="020B0503020204020204" pitchFamily="34" charset="-122"/>
                <a:ea typeface="微软雅黑" panose="020B0503020204020204" pitchFamily="34" charset="-122"/>
              </a:rPr>
              <a:t>CO2</a:t>
            </a:r>
            <a:r>
              <a:rPr lang="zh-CN" altLang="en-US" dirty="0">
                <a:latin typeface="微软雅黑" panose="020B0503020204020204" pitchFamily="34" charset="-122"/>
                <a:ea typeface="微软雅黑" panose="020B0503020204020204" pitchFamily="34" charset="-122"/>
              </a:rPr>
              <a:t>气体保护焊时要根据不同的接头类型及焊接位置作横向摆动。常见的摆动方式及应用范围见下表</a:t>
            </a:r>
            <a:r>
              <a:rPr lang="en-US" altLang="zh-CN">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p:txBody>
      </p:sp>
      <p:pic>
        <p:nvPicPr>
          <p:cNvPr id="30932" name="图片 30931" descr="@A`1%C$9L{TGG8R[HY3BM[Y"/>
          <p:cNvPicPr>
            <a:picLocks noChangeAspect="1"/>
          </p:cNvPicPr>
          <p:nvPr/>
        </p:nvPicPr>
        <p:blipFill>
          <a:blip r:embed="rId1"/>
          <a:stretch>
            <a:fillRect/>
          </a:stretch>
        </p:blipFill>
        <p:spPr>
          <a:xfrm>
            <a:off x="1908175" y="3284538"/>
            <a:ext cx="5759450" cy="304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wipe(left)">
                                      <p:cBhvr>
                                        <p:cTn id="7" dur="500"/>
                                        <p:tgtEl>
                                          <p:spTgt spid="307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34"/>
                                        </p:tgtEl>
                                        <p:attrNameLst>
                                          <p:attrName>style.visibility</p:attrName>
                                        </p:attrNameLst>
                                      </p:cBhvr>
                                      <p:to>
                                        <p:strVal val="visible"/>
                                      </p:to>
                                    </p:set>
                                    <p:animEffect transition="in" filter="wipe(up)">
                                      <p:cBhvr>
                                        <p:cTn id="12" dur="500"/>
                                        <p:tgtEl>
                                          <p:spTgt spid="3073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0932"/>
                                        </p:tgtEl>
                                        <p:attrNameLst>
                                          <p:attrName>style.visibility</p:attrName>
                                        </p:attrNameLst>
                                      </p:cBhvr>
                                      <p:to>
                                        <p:strVal val="visible"/>
                                      </p:to>
                                    </p:set>
                                    <p:animEffect transition="in" filter="wipe(up)">
                                      <p:cBhvr>
                                        <p:cTn id="16" dur="500"/>
                                        <p:tgtEl>
                                          <p:spTgt spid="30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3" grpId="0"/>
      <p:bldP spid="307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836613"/>
            <a:ext cx="28797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2.3.2</a:t>
            </a:r>
            <a:r>
              <a:rPr lang="zh-CN" altLang="en-US" sz="2400" b="1" dirty="0">
                <a:solidFill>
                  <a:srgbClr val="FFFFFF"/>
                </a:solidFill>
                <a:latin typeface="黑体" panose="02010609060101010101" pitchFamily="49" charset="-122"/>
                <a:ea typeface="黑体" panose="02010609060101010101" pitchFamily="49" charset="-122"/>
              </a:rPr>
              <a:t>半自动焊技术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31755" name="文本框 31754"/>
          <p:cNvSpPr txBox="1"/>
          <p:nvPr/>
        </p:nvSpPr>
        <p:spPr>
          <a:xfrm>
            <a:off x="3506788" y="836613"/>
            <a:ext cx="576262" cy="579437"/>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4254500" y="865188"/>
            <a:ext cx="2735263"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二氧化碳气体保护焊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31757" name="矩形 2"/>
          <p:cNvSpPr/>
          <p:nvPr/>
        </p:nvSpPr>
        <p:spPr>
          <a:xfrm>
            <a:off x="684213" y="1619250"/>
            <a:ext cx="467995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接头操作</a:t>
            </a:r>
            <a:endParaRPr lang="zh-CN" altLang="en-US" dirty="0">
              <a:latin typeface="Arial" panose="020B0604020202020204" pitchFamily="34" charset="0"/>
            </a:endParaRPr>
          </a:p>
        </p:txBody>
      </p:sp>
      <p:sp>
        <p:nvSpPr>
          <p:cNvPr id="31758" name="文本框 31757"/>
          <p:cNvSpPr txBox="1"/>
          <p:nvPr/>
        </p:nvSpPr>
        <p:spPr>
          <a:xfrm>
            <a:off x="684213" y="2349500"/>
            <a:ext cx="4319587" cy="1520825"/>
          </a:xfrm>
          <a:prstGeom prst="rect">
            <a:avLst/>
          </a:prstGeom>
          <a:noFill/>
          <a:ln w="9525">
            <a:noFill/>
          </a:ln>
        </p:spPr>
        <p:txBody>
          <a:bodyPr>
            <a:spAutoFit/>
          </a:bodyPr>
          <a:p>
            <a:pPr>
              <a:lnSpc>
                <a:spcPct val="130000"/>
              </a:lnSpc>
              <a:spcBef>
                <a:spcPct val="50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当无摆动焊接时，可在弧坑前方约</a:t>
            </a:r>
            <a:r>
              <a:rPr lang="en-US" altLang="zh-CN">
                <a:latin typeface="微软雅黑" panose="020B0503020204020204" pitchFamily="34" charset="-122"/>
                <a:ea typeface="微软雅黑" panose="020B0503020204020204" pitchFamily="34" charset="-122"/>
              </a:rPr>
              <a:t>20 mm</a:t>
            </a:r>
            <a:r>
              <a:rPr lang="zh-CN" altLang="en-US" dirty="0">
                <a:latin typeface="微软雅黑" panose="020B0503020204020204" pitchFamily="34" charset="-122"/>
                <a:ea typeface="微软雅黑" panose="020B0503020204020204" pitchFamily="34" charset="-122"/>
              </a:rPr>
              <a:t>处引弧，然后快速将电弧引向弧坑，待熔化金属填满弧坑后，立即将电弧引向前方，进行正常操作。</a:t>
            </a:r>
            <a:endParaRPr lang="zh-CN" altLang="en-US" dirty="0">
              <a:latin typeface="微软雅黑" panose="020B0503020204020204" pitchFamily="34" charset="-122"/>
              <a:ea typeface="微软雅黑" panose="020B0503020204020204" pitchFamily="34" charset="-122"/>
            </a:endParaRPr>
          </a:p>
        </p:txBody>
      </p:sp>
      <p:sp>
        <p:nvSpPr>
          <p:cNvPr id="31759" name="文本框 31758"/>
          <p:cNvSpPr txBox="1"/>
          <p:nvPr/>
        </p:nvSpPr>
        <p:spPr>
          <a:xfrm>
            <a:off x="712788" y="4176713"/>
            <a:ext cx="4219575" cy="1520825"/>
          </a:xfrm>
          <a:prstGeom prst="rect">
            <a:avLst/>
          </a:prstGeom>
          <a:noFill/>
          <a:ln w="9525">
            <a:noFill/>
          </a:ln>
        </p:spPr>
        <p:txBody>
          <a:bodyPr>
            <a:spAutoFit/>
          </a:bodyPr>
          <a:p>
            <a:pPr>
              <a:lnSpc>
                <a:spcPct val="130000"/>
              </a:lnSpc>
              <a:spcBef>
                <a:spcPct val="50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当采用摆动焊时，在弧坑前方约</a:t>
            </a:r>
            <a:r>
              <a:rPr lang="en-US" altLang="zh-CN">
                <a:latin typeface="微软雅黑" panose="020B0503020204020204" pitchFamily="34" charset="-122"/>
                <a:ea typeface="微软雅黑" panose="020B0503020204020204" pitchFamily="34" charset="-122"/>
              </a:rPr>
              <a:t>20 mm</a:t>
            </a:r>
            <a:r>
              <a:rPr lang="zh-CN" altLang="en-US" dirty="0">
                <a:latin typeface="微软雅黑" panose="020B0503020204020204" pitchFamily="34" charset="-122"/>
                <a:ea typeface="微软雅黑" panose="020B0503020204020204" pitchFamily="34" charset="-122"/>
              </a:rPr>
              <a:t>处引弧，然后快速将电弧引向弧坑，到达弧坑中心后开始摆动并向前移动，同时，加大摆动转入正常焊接。</a:t>
            </a:r>
            <a:endParaRPr lang="zh-CN" altLang="en-US" dirty="0">
              <a:latin typeface="微软雅黑" panose="020B0503020204020204" pitchFamily="34" charset="-122"/>
              <a:ea typeface="微软雅黑" panose="020B0503020204020204" pitchFamily="34" charset="-122"/>
            </a:endParaRPr>
          </a:p>
        </p:txBody>
      </p:sp>
      <p:pic>
        <p:nvPicPr>
          <p:cNvPr id="31760" name="图片 31759"/>
          <p:cNvPicPr>
            <a:picLocks noChangeAspect="1"/>
          </p:cNvPicPr>
          <p:nvPr/>
        </p:nvPicPr>
        <p:blipFill>
          <a:blip r:embed="rId1"/>
          <a:srcRect r="50290" b="29848"/>
          <a:stretch>
            <a:fillRect/>
          </a:stretch>
        </p:blipFill>
        <p:spPr>
          <a:xfrm>
            <a:off x="5435600" y="2276475"/>
            <a:ext cx="3240088" cy="1524000"/>
          </a:xfrm>
          <a:prstGeom prst="rect">
            <a:avLst/>
          </a:prstGeom>
          <a:noFill/>
          <a:ln w="9525">
            <a:noFill/>
          </a:ln>
        </p:spPr>
      </p:pic>
      <p:pic>
        <p:nvPicPr>
          <p:cNvPr id="31761" name="图片 31760"/>
          <p:cNvPicPr>
            <a:picLocks noChangeAspect="1"/>
          </p:cNvPicPr>
          <p:nvPr/>
        </p:nvPicPr>
        <p:blipFill>
          <a:blip r:embed="rId1"/>
          <a:srcRect l="49710" b="29750"/>
          <a:stretch>
            <a:fillRect/>
          </a:stretch>
        </p:blipFill>
        <p:spPr>
          <a:xfrm>
            <a:off x="5219700" y="4149725"/>
            <a:ext cx="3455988" cy="16081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7"/>
                                        </p:tgtEl>
                                        <p:attrNameLst>
                                          <p:attrName>style.visibility</p:attrName>
                                        </p:attrNameLst>
                                      </p:cBhvr>
                                      <p:to>
                                        <p:strVal val="visible"/>
                                      </p:to>
                                    </p:set>
                                    <p:animEffect transition="in" filter="wipe(left)">
                                      <p:cBhvr>
                                        <p:cTn id="7" dur="500"/>
                                        <p:tgtEl>
                                          <p:spTgt spid="317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58"/>
                                        </p:tgtEl>
                                        <p:attrNameLst>
                                          <p:attrName>style.visibility</p:attrName>
                                        </p:attrNameLst>
                                      </p:cBhvr>
                                      <p:to>
                                        <p:strVal val="visible"/>
                                      </p:to>
                                    </p:set>
                                    <p:animEffect transition="in" filter="wipe(left)">
                                      <p:cBhvr>
                                        <p:cTn id="12" dur="500"/>
                                        <p:tgtEl>
                                          <p:spTgt spid="3175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1760"/>
                                        </p:tgtEl>
                                        <p:attrNameLst>
                                          <p:attrName>style.visibility</p:attrName>
                                        </p:attrNameLst>
                                      </p:cBhvr>
                                      <p:to>
                                        <p:strVal val="visible"/>
                                      </p:to>
                                    </p:set>
                                    <p:animEffect transition="in" filter="wipe(left)">
                                      <p:cBhvr>
                                        <p:cTn id="16" dur="500"/>
                                        <p:tgtEl>
                                          <p:spTgt spid="3176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759"/>
                                        </p:tgtEl>
                                        <p:attrNameLst>
                                          <p:attrName>style.visibility</p:attrName>
                                        </p:attrNameLst>
                                      </p:cBhvr>
                                      <p:to>
                                        <p:strVal val="visible"/>
                                      </p:to>
                                    </p:set>
                                    <p:animEffect transition="in" filter="wipe(left)">
                                      <p:cBhvr>
                                        <p:cTn id="21" dur="500"/>
                                        <p:tgtEl>
                                          <p:spTgt spid="3175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1761"/>
                                        </p:tgtEl>
                                        <p:attrNameLst>
                                          <p:attrName>style.visibility</p:attrName>
                                        </p:attrNameLst>
                                      </p:cBhvr>
                                      <p:to>
                                        <p:strVal val="visible"/>
                                      </p:to>
                                    </p:set>
                                    <p:animEffect transition="in" filter="wipe(left)">
                                      <p:cBhvr>
                                        <p:cTn id="25" dur="5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p:bldP spid="31758" grpId="0"/>
      <p:bldP spid="317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836613"/>
            <a:ext cx="28797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2.3.2</a:t>
            </a:r>
            <a:r>
              <a:rPr lang="zh-CN" altLang="en-US" sz="2400" b="1" dirty="0">
                <a:solidFill>
                  <a:srgbClr val="FFFFFF"/>
                </a:solidFill>
                <a:latin typeface="黑体" panose="02010609060101010101" pitchFamily="49" charset="-122"/>
                <a:ea typeface="黑体" panose="02010609060101010101" pitchFamily="49" charset="-122"/>
              </a:rPr>
              <a:t>半自动焊技术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32777" name="文本框 32776"/>
          <p:cNvSpPr txBox="1"/>
          <p:nvPr/>
        </p:nvSpPr>
        <p:spPr>
          <a:xfrm>
            <a:off x="3506788" y="836613"/>
            <a:ext cx="576262" cy="579437"/>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4254500" y="865188"/>
            <a:ext cx="2735263"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二氧化碳气体保护焊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32779" name="矩形 2"/>
          <p:cNvSpPr/>
          <p:nvPr/>
        </p:nvSpPr>
        <p:spPr>
          <a:xfrm>
            <a:off x="684213" y="1619250"/>
            <a:ext cx="467995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收弧</a:t>
            </a:r>
            <a:endParaRPr lang="zh-CN" altLang="en-US" dirty="0">
              <a:latin typeface="Arial" panose="020B0604020202020204" pitchFamily="34" charset="0"/>
            </a:endParaRPr>
          </a:p>
        </p:txBody>
      </p:sp>
      <p:sp>
        <p:nvSpPr>
          <p:cNvPr id="32780" name="文本框 32779"/>
          <p:cNvSpPr txBox="1"/>
          <p:nvPr/>
        </p:nvSpPr>
        <p:spPr>
          <a:xfrm>
            <a:off x="395288" y="2420938"/>
            <a:ext cx="8748712" cy="366712"/>
          </a:xfrm>
          <a:prstGeom prst="rect">
            <a:avLst/>
          </a:prstGeom>
          <a:noFill/>
          <a:ln w="9525">
            <a:noFill/>
          </a:ln>
        </p:spPr>
        <p:txBody>
          <a:bodyPr>
            <a:spAutoFit/>
          </a:bodyPr>
          <a:p>
            <a:pPr>
              <a:spcBef>
                <a:spcPct val="50000"/>
              </a:spcBef>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rPr>
              <a:t>对于重要产品，可采用收弧板，将电弧引至试件之外，可以省去弧坑处理的操作</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32781" name="文本框 32780"/>
          <p:cNvSpPr txBox="1"/>
          <p:nvPr/>
        </p:nvSpPr>
        <p:spPr>
          <a:xfrm>
            <a:off x="539750" y="3141663"/>
            <a:ext cx="3457575" cy="915987"/>
          </a:xfrm>
          <a:prstGeom prst="rect">
            <a:avLst/>
          </a:prstGeom>
          <a:noFill/>
          <a:ln w="9525">
            <a:noFill/>
          </a:ln>
        </p:spPr>
        <p:txBody>
          <a:bodyPr>
            <a:spAutoFit/>
          </a:bodyPr>
          <a:p>
            <a:pPr>
              <a:spcBef>
                <a:spcPct val="50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焊接电源有“收弧”控制电路，则在焊接前将面板上开关扳至“收弧”挡 。</a:t>
            </a:r>
            <a:endParaRPr lang="zh-CN" altLang="en-US" dirty="0">
              <a:latin typeface="微软雅黑" panose="020B0503020204020204" pitchFamily="34" charset="-122"/>
              <a:ea typeface="微软雅黑" panose="020B0503020204020204" pitchFamily="34" charset="-122"/>
            </a:endParaRPr>
          </a:p>
        </p:txBody>
      </p:sp>
      <p:sp>
        <p:nvSpPr>
          <p:cNvPr id="32782" name="文本框 32781"/>
          <p:cNvSpPr txBox="1"/>
          <p:nvPr/>
        </p:nvSpPr>
        <p:spPr>
          <a:xfrm>
            <a:off x="4572000" y="3141663"/>
            <a:ext cx="3889375" cy="915987"/>
          </a:xfrm>
          <a:prstGeom prst="rect">
            <a:avLst/>
          </a:prstGeom>
          <a:noFill/>
          <a:ln w="9525">
            <a:noFill/>
          </a:ln>
        </p:spPr>
        <p:txBody>
          <a:bodyPr>
            <a:spAutoFit/>
          </a:bodyPr>
          <a:p>
            <a:pPr>
              <a:spcBef>
                <a:spcPct val="50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如果焊接电源没有收弧控制装置，通常采用多次断续引弧填充弧坑的办法，直到填平为止，如图所示。</a:t>
            </a:r>
            <a:endParaRPr lang="zh-CN" altLang="en-US" dirty="0">
              <a:latin typeface="Arial" panose="020B0604020202020204" pitchFamily="34" charset="0"/>
            </a:endParaRPr>
          </a:p>
        </p:txBody>
      </p:sp>
      <p:pic>
        <p:nvPicPr>
          <p:cNvPr id="32783" name="图片 32782"/>
          <p:cNvPicPr>
            <a:picLocks noChangeAspect="1"/>
          </p:cNvPicPr>
          <p:nvPr/>
        </p:nvPicPr>
        <p:blipFill>
          <a:blip r:embed="rId1"/>
          <a:srcRect b="15257"/>
          <a:stretch>
            <a:fillRect/>
          </a:stretch>
        </p:blipFill>
        <p:spPr>
          <a:xfrm>
            <a:off x="468313" y="4149725"/>
            <a:ext cx="3816350" cy="1851025"/>
          </a:xfrm>
          <a:prstGeom prst="rect">
            <a:avLst/>
          </a:prstGeom>
          <a:noFill/>
          <a:ln w="9525">
            <a:noFill/>
          </a:ln>
        </p:spPr>
      </p:pic>
      <p:pic>
        <p:nvPicPr>
          <p:cNvPr id="32784" name="图片 32783"/>
          <p:cNvPicPr>
            <a:picLocks noChangeAspect="1"/>
          </p:cNvPicPr>
          <p:nvPr/>
        </p:nvPicPr>
        <p:blipFill>
          <a:blip r:embed="rId2"/>
          <a:srcRect b="28130"/>
          <a:stretch>
            <a:fillRect/>
          </a:stretch>
        </p:blipFill>
        <p:spPr>
          <a:xfrm>
            <a:off x="4859338" y="4221163"/>
            <a:ext cx="3744912" cy="1568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wipe(left)">
                                      <p:cBhvr>
                                        <p:cTn id="7" dur="5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80"/>
                                        </p:tgtEl>
                                        <p:attrNameLst>
                                          <p:attrName>style.visibility</p:attrName>
                                        </p:attrNameLst>
                                      </p:cBhvr>
                                      <p:to>
                                        <p:strVal val="visible"/>
                                      </p:to>
                                    </p:set>
                                    <p:animEffect transition="in" filter="wipe(left)">
                                      <p:cBhvr>
                                        <p:cTn id="12" dur="500"/>
                                        <p:tgtEl>
                                          <p:spTgt spid="327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781"/>
                                        </p:tgtEl>
                                        <p:attrNameLst>
                                          <p:attrName>style.visibility</p:attrName>
                                        </p:attrNameLst>
                                      </p:cBhvr>
                                      <p:to>
                                        <p:strVal val="visible"/>
                                      </p:to>
                                    </p:set>
                                    <p:animEffect transition="in" filter="wipe(up)">
                                      <p:cBhvr>
                                        <p:cTn id="17" dur="500"/>
                                        <p:tgtEl>
                                          <p:spTgt spid="32781"/>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32783"/>
                                        </p:tgtEl>
                                        <p:attrNameLst>
                                          <p:attrName>style.visibility</p:attrName>
                                        </p:attrNameLst>
                                      </p:cBhvr>
                                      <p:to>
                                        <p:strVal val="visible"/>
                                      </p:to>
                                    </p:set>
                                    <p:animEffect transition="in" filter="wipe(up)">
                                      <p:cBhvr>
                                        <p:cTn id="21" dur="500"/>
                                        <p:tgtEl>
                                          <p:spTgt spid="3278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2782"/>
                                        </p:tgtEl>
                                        <p:attrNameLst>
                                          <p:attrName>style.visibility</p:attrName>
                                        </p:attrNameLst>
                                      </p:cBhvr>
                                      <p:to>
                                        <p:strVal val="visible"/>
                                      </p:to>
                                    </p:set>
                                    <p:animEffect transition="in" filter="wipe(up)">
                                      <p:cBhvr>
                                        <p:cTn id="26" dur="500"/>
                                        <p:tgtEl>
                                          <p:spTgt spid="32782"/>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32784"/>
                                        </p:tgtEl>
                                        <p:attrNameLst>
                                          <p:attrName>style.visibility</p:attrName>
                                        </p:attrNameLst>
                                      </p:cBhvr>
                                      <p:to>
                                        <p:strVal val="visible"/>
                                      </p:to>
                                    </p:set>
                                    <p:animEffect transition="in" filter="wipe(up)">
                                      <p:cBhvr>
                                        <p:cTn id="30" dur="5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32780" grpId="0"/>
      <p:bldP spid="32781" grpId="0"/>
      <p:bldP spid="327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836613"/>
            <a:ext cx="28797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2.3.2</a:t>
            </a:r>
            <a:r>
              <a:rPr lang="zh-CN" altLang="en-US" sz="2400" b="1" dirty="0">
                <a:solidFill>
                  <a:srgbClr val="FFFFFF"/>
                </a:solidFill>
                <a:latin typeface="黑体" panose="02010609060101010101" pitchFamily="49" charset="-122"/>
                <a:ea typeface="黑体" panose="02010609060101010101" pitchFamily="49" charset="-122"/>
              </a:rPr>
              <a:t>半自动焊技术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33801" name="文本框 33800"/>
          <p:cNvSpPr txBox="1"/>
          <p:nvPr/>
        </p:nvSpPr>
        <p:spPr>
          <a:xfrm>
            <a:off x="3506788" y="836613"/>
            <a:ext cx="576262" cy="579437"/>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4254500" y="865188"/>
            <a:ext cx="2735263"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二氧化碳气体保护焊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33803" name="矩形 2"/>
          <p:cNvSpPr/>
          <p:nvPr/>
        </p:nvSpPr>
        <p:spPr>
          <a:xfrm>
            <a:off x="684213" y="1628775"/>
            <a:ext cx="467995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6.</a:t>
            </a:r>
            <a:r>
              <a:rPr lang="zh-CN" altLang="en-US" sz="2400" b="1" dirty="0">
                <a:latin typeface="黑体" panose="02010609060101010101" pitchFamily="49" charset="-122"/>
                <a:ea typeface="黑体" panose="02010609060101010101" pitchFamily="49" charset="-122"/>
              </a:rPr>
              <a:t>定位焊</a:t>
            </a:r>
            <a:endParaRPr lang="zh-CN" altLang="en-US" dirty="0">
              <a:latin typeface="Arial" panose="020B0604020202020204" pitchFamily="34" charset="0"/>
            </a:endParaRPr>
          </a:p>
        </p:txBody>
      </p:sp>
      <p:sp>
        <p:nvSpPr>
          <p:cNvPr id="33805" name="文本框 33804"/>
          <p:cNvSpPr txBox="1"/>
          <p:nvPr/>
        </p:nvSpPr>
        <p:spPr>
          <a:xfrm>
            <a:off x="1476375" y="2781300"/>
            <a:ext cx="1655763"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要求</a:t>
            </a:r>
            <a:endParaRPr lang="zh-CN" altLang="en-US" dirty="0">
              <a:latin typeface="Arial" panose="020B0604020202020204" pitchFamily="34" charset="0"/>
              <a:ea typeface="微软雅黑" panose="020B0503020204020204" pitchFamily="34" charset="-122"/>
            </a:endParaRPr>
          </a:p>
        </p:txBody>
      </p:sp>
      <p:sp>
        <p:nvSpPr>
          <p:cNvPr id="33806" name="文本框 33805"/>
          <p:cNvSpPr txBox="1"/>
          <p:nvPr/>
        </p:nvSpPr>
        <p:spPr>
          <a:xfrm>
            <a:off x="3419475" y="4076700"/>
            <a:ext cx="3598863"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与正式焊接一样</a:t>
            </a:r>
            <a:endParaRPr lang="zh-CN" altLang="en-US" dirty="0">
              <a:latin typeface="Arial" panose="020B0604020202020204" pitchFamily="34" charset="0"/>
              <a:ea typeface="微软雅黑" panose="020B0503020204020204" pitchFamily="34" charset="-122"/>
            </a:endParaRPr>
          </a:p>
        </p:txBody>
      </p:sp>
      <p:sp>
        <p:nvSpPr>
          <p:cNvPr id="33807" name="文本框 33806"/>
          <p:cNvSpPr txBox="1"/>
          <p:nvPr/>
        </p:nvSpPr>
        <p:spPr>
          <a:xfrm>
            <a:off x="3851275" y="4824413"/>
            <a:ext cx="3598863"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电流略大</a:t>
            </a:r>
            <a:endParaRPr lang="zh-CN" altLang="en-US" dirty="0">
              <a:latin typeface="Arial" panose="020B0604020202020204" pitchFamily="34" charset="0"/>
              <a:ea typeface="微软雅黑" panose="020B0503020204020204" pitchFamily="34" charset="-122"/>
            </a:endParaRPr>
          </a:p>
        </p:txBody>
      </p:sp>
      <p:sp>
        <p:nvSpPr>
          <p:cNvPr id="33808" name="文本框 33807"/>
          <p:cNvSpPr txBox="1"/>
          <p:nvPr/>
        </p:nvSpPr>
        <p:spPr>
          <a:xfrm>
            <a:off x="3995738" y="5589588"/>
            <a:ext cx="3598862"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无缺陷</a:t>
            </a:r>
            <a:endParaRPr lang="zh-CN" altLang="en-US" dirty="0">
              <a:latin typeface="Arial" panose="020B0604020202020204" pitchFamily="34" charset="0"/>
              <a:ea typeface="微软雅黑" panose="020B0503020204020204" pitchFamily="34" charset="-122"/>
            </a:endParaRPr>
          </a:p>
        </p:txBody>
      </p:sp>
      <p:sp>
        <p:nvSpPr>
          <p:cNvPr id="33809" name="文本框 33808"/>
          <p:cNvSpPr txBox="1"/>
          <p:nvPr/>
        </p:nvSpPr>
        <p:spPr>
          <a:xfrm>
            <a:off x="2700338" y="3429000"/>
            <a:ext cx="3598862" cy="366713"/>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打磨待焊区域及坡口两侧油锈</a:t>
            </a:r>
            <a:endParaRPr lang="en-US" altLang="zh-CN">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animEffect transition="in" filter="wipe(left)">
                                      <p:cBhvr>
                                        <p:cTn id="7" dur="500"/>
                                        <p:tgtEl>
                                          <p:spTgt spid="338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805"/>
                                        </p:tgtEl>
                                        <p:attrNameLst>
                                          <p:attrName>style.visibility</p:attrName>
                                        </p:attrNameLst>
                                      </p:cBhvr>
                                      <p:to>
                                        <p:strVal val="visible"/>
                                      </p:to>
                                    </p:set>
                                    <p:animEffect transition="in" filter="wipe(up)">
                                      <p:cBhvr>
                                        <p:cTn id="12" dur="500"/>
                                        <p:tgtEl>
                                          <p:spTgt spid="3380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3809"/>
                                        </p:tgtEl>
                                        <p:attrNameLst>
                                          <p:attrName>style.visibility</p:attrName>
                                        </p:attrNameLst>
                                      </p:cBhvr>
                                      <p:to>
                                        <p:strVal val="visible"/>
                                      </p:to>
                                    </p:set>
                                    <p:animEffect transition="in" filter="wipe(up)">
                                      <p:cBhvr>
                                        <p:cTn id="16" dur="500"/>
                                        <p:tgtEl>
                                          <p:spTgt spid="33809"/>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3806"/>
                                        </p:tgtEl>
                                        <p:attrNameLst>
                                          <p:attrName>style.visibility</p:attrName>
                                        </p:attrNameLst>
                                      </p:cBhvr>
                                      <p:to>
                                        <p:strVal val="visible"/>
                                      </p:to>
                                    </p:set>
                                    <p:animEffect transition="in" filter="wipe(up)">
                                      <p:cBhvr>
                                        <p:cTn id="20" dur="500"/>
                                        <p:tgtEl>
                                          <p:spTgt spid="3380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3807"/>
                                        </p:tgtEl>
                                        <p:attrNameLst>
                                          <p:attrName>style.visibility</p:attrName>
                                        </p:attrNameLst>
                                      </p:cBhvr>
                                      <p:to>
                                        <p:strVal val="visible"/>
                                      </p:to>
                                    </p:set>
                                    <p:animEffect transition="in" filter="wipe(up)">
                                      <p:cBhvr>
                                        <p:cTn id="24" dur="500"/>
                                        <p:tgtEl>
                                          <p:spTgt spid="33807"/>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3808"/>
                                        </p:tgtEl>
                                        <p:attrNameLst>
                                          <p:attrName>style.visibility</p:attrName>
                                        </p:attrNameLst>
                                      </p:cBhvr>
                                      <p:to>
                                        <p:strVal val="visible"/>
                                      </p:to>
                                    </p:set>
                                    <p:animEffect transition="in" filter="wipe(up)">
                                      <p:cBhvr>
                                        <p:cTn id="28" dur="500"/>
                                        <p:tgtEl>
                                          <p:spTgt spid="33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5" grpId="0"/>
      <p:bldP spid="33806" grpId="0"/>
      <p:bldP spid="33807" grpId="0"/>
      <p:bldP spid="33808" grpId="0"/>
      <p:bldP spid="338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836613"/>
            <a:ext cx="28797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2.3.2</a:t>
            </a:r>
            <a:r>
              <a:rPr lang="zh-CN" altLang="en-US" sz="2400" b="1" dirty="0">
                <a:solidFill>
                  <a:srgbClr val="FFFFFF"/>
                </a:solidFill>
                <a:latin typeface="黑体" panose="02010609060101010101" pitchFamily="49" charset="-122"/>
                <a:ea typeface="黑体" panose="02010609060101010101" pitchFamily="49" charset="-122"/>
              </a:rPr>
              <a:t>半自动焊技术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34828" name="文本框 34827"/>
          <p:cNvSpPr txBox="1"/>
          <p:nvPr/>
        </p:nvSpPr>
        <p:spPr>
          <a:xfrm>
            <a:off x="3506788" y="836613"/>
            <a:ext cx="576262" cy="579437"/>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4254500" y="865188"/>
            <a:ext cx="2735263"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二氧化碳气体保护焊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34830" name="矩形 2"/>
          <p:cNvSpPr/>
          <p:nvPr/>
        </p:nvSpPr>
        <p:spPr>
          <a:xfrm>
            <a:off x="684213" y="1628775"/>
            <a:ext cx="467995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操作注意事项</a:t>
            </a:r>
            <a:endParaRPr lang="zh-CN" altLang="en-US" dirty="0">
              <a:latin typeface="Arial" panose="020B0604020202020204" pitchFamily="34" charset="0"/>
            </a:endParaRPr>
          </a:p>
        </p:txBody>
      </p:sp>
      <p:sp>
        <p:nvSpPr>
          <p:cNvPr id="34831" name="文本框 34830"/>
          <p:cNvSpPr txBox="1"/>
          <p:nvPr/>
        </p:nvSpPr>
        <p:spPr>
          <a:xfrm>
            <a:off x="539750" y="2349500"/>
            <a:ext cx="4392613" cy="4021138"/>
          </a:xfrm>
          <a:prstGeom prst="rect">
            <a:avLst/>
          </a:prstGeom>
          <a:noFill/>
          <a:ln w="9525">
            <a:noFill/>
          </a:ln>
        </p:spPr>
        <p:txBody>
          <a:bodyPr>
            <a:spAutoFit/>
          </a:bodyPr>
          <a:p>
            <a:pPr>
              <a:lnSpc>
                <a:spcPct val="130000"/>
              </a:lnSpc>
            </a:pPr>
            <a:r>
              <a:rPr lang="zh-CN" altLang="en-US" dirty="0">
                <a:latin typeface="微软雅黑" panose="020B0503020204020204" pitchFamily="34" charset="-122"/>
                <a:ea typeface="微软雅黑" panose="020B0503020204020204" pitchFamily="34" charset="-122"/>
              </a:rPr>
              <a:t>          选择正确的持枪姿势</a:t>
            </a:r>
            <a:endParaRPr lang="zh-CN" altLang="en-US" dirty="0">
              <a:latin typeface="微软雅黑" panose="020B0503020204020204" pitchFamily="34" charset="-122"/>
              <a:ea typeface="微软雅黑" panose="020B0503020204020204" pitchFamily="34" charset="-122"/>
            </a:endParaRPr>
          </a:p>
          <a:p>
            <a:pPr>
              <a:lnSpc>
                <a:spcPct val="130000"/>
              </a:lnSpc>
            </a:pP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操作时一般手臂都处于自然状态，用身体的某个部位承担焊枪的重量，这样手腕才能灵活的带动焊枪平移或转动。</a:t>
            </a: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软管电缆最小的曲率半径应大于</a:t>
            </a:r>
            <a:r>
              <a:rPr lang="en-US" altLang="zh-CN">
                <a:latin typeface="微软雅黑" panose="020B0503020204020204" pitchFamily="34" charset="-122"/>
                <a:ea typeface="微软雅黑" panose="020B0503020204020204" pitchFamily="34" charset="-122"/>
              </a:rPr>
              <a:t>300mm</a:t>
            </a:r>
            <a:r>
              <a:rPr lang="zh-CN" altLang="en-US" dirty="0">
                <a:latin typeface="微软雅黑" panose="020B0503020204020204" pitchFamily="34" charset="-122"/>
                <a:ea typeface="微软雅黑" panose="020B0503020204020204" pitchFamily="34" charset="-122"/>
              </a:rPr>
              <a:t>，防止增大焊丝送进阻力。</a:t>
            </a: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焊接过程中应保证焊枪倾角不变，并能清楚、方便地观察熔池。</a:t>
            </a: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将送丝机放在合适的地方，保证焊枪能在需要焊接的范围内自由移动。</a:t>
            </a:r>
            <a:endParaRPr lang="zh-CN" altLang="en-US" dirty="0">
              <a:latin typeface="微软雅黑" panose="020B0503020204020204" pitchFamily="34" charset="-122"/>
              <a:ea typeface="微软雅黑" panose="020B0503020204020204" pitchFamily="34" charset="-122"/>
            </a:endParaRPr>
          </a:p>
        </p:txBody>
      </p:sp>
      <p:sp>
        <p:nvSpPr>
          <p:cNvPr id="34832" name="文本框 34831"/>
          <p:cNvSpPr txBox="1"/>
          <p:nvPr/>
        </p:nvSpPr>
        <p:spPr>
          <a:xfrm>
            <a:off x="5724525" y="2492375"/>
            <a:ext cx="2592388" cy="3306763"/>
          </a:xfrm>
          <a:prstGeom prst="rect">
            <a:avLst/>
          </a:prstGeom>
          <a:noFill/>
          <a:ln w="9525">
            <a:noFill/>
          </a:ln>
        </p:spPr>
        <p:txBody>
          <a:bodyPr>
            <a:spAutoFit/>
          </a:bodyPr>
          <a:p>
            <a:pPr>
              <a:lnSpc>
                <a:spcPct val="130000"/>
              </a:lnSpc>
            </a:pPr>
            <a:r>
              <a:rPr lang="zh-CN" altLang="en-US" dirty="0">
                <a:latin typeface="微软雅黑" panose="020B0503020204020204" pitchFamily="34" charset="-122"/>
                <a:ea typeface="微软雅黑" panose="020B0503020204020204" pitchFamily="34" charset="-122"/>
              </a:rPr>
              <a:t>         其他注意事项</a:t>
            </a:r>
            <a:endParaRPr lang="zh-CN" altLang="en-US" dirty="0">
              <a:latin typeface="微软雅黑" panose="020B0503020204020204" pitchFamily="34" charset="-122"/>
              <a:ea typeface="微软雅黑" panose="020B0503020204020204" pitchFamily="34" charset="-122"/>
            </a:endParaRPr>
          </a:p>
          <a:p>
            <a:pPr>
              <a:lnSpc>
                <a:spcPct val="130000"/>
              </a:lnSpc>
            </a:pP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正确控制焊枪与工件间的倾角和喷嘴高度。</a:t>
            </a: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保持焊枪匀速向前移动。</a:t>
            </a:r>
            <a:endParaRPr lang="zh-CN" altLang="en-US" dirty="0">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     保持摆幅一致的横向摆动</a:t>
            </a:r>
            <a:r>
              <a:rPr lang="zh-CN" altLang="en-US" dirty="0">
                <a:latin typeface="Arial" panose="020B0604020202020204" pitchFamily="34" charset="0"/>
              </a:rPr>
              <a:t> </a:t>
            </a: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30"/>
                                        </p:tgtEl>
                                        <p:attrNameLst>
                                          <p:attrName>style.visibility</p:attrName>
                                        </p:attrNameLst>
                                      </p:cBhvr>
                                      <p:to>
                                        <p:strVal val="visible"/>
                                      </p:to>
                                    </p:set>
                                    <p:animEffect transition="in" filter="wipe(left)">
                                      <p:cBhvr>
                                        <p:cTn id="7" dur="500"/>
                                        <p:tgtEl>
                                          <p:spTgt spid="348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831"/>
                                        </p:tgtEl>
                                        <p:attrNameLst>
                                          <p:attrName>style.visibility</p:attrName>
                                        </p:attrNameLst>
                                      </p:cBhvr>
                                      <p:to>
                                        <p:strVal val="visible"/>
                                      </p:to>
                                    </p:set>
                                    <p:animEffect transition="in" filter="wipe(up)">
                                      <p:cBhvr>
                                        <p:cTn id="12" dur="500"/>
                                        <p:tgtEl>
                                          <p:spTgt spid="348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832"/>
                                        </p:tgtEl>
                                        <p:attrNameLst>
                                          <p:attrName>style.visibility</p:attrName>
                                        </p:attrNameLst>
                                      </p:cBhvr>
                                      <p:to>
                                        <p:strVal val="visible"/>
                                      </p:to>
                                    </p:set>
                                    <p:animEffect transition="in" filter="wipe(up)">
                                      <p:cBhvr>
                                        <p:cTn id="17" dur="500"/>
                                        <p:tgtEl>
                                          <p:spTgt spid="34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0" grpId="0"/>
      <p:bldP spid="34831" grpId="0"/>
      <p:bldP spid="348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35850" name="矩形 2"/>
          <p:cNvSpPr/>
          <p:nvPr/>
        </p:nvSpPr>
        <p:spPr>
          <a:xfrm>
            <a:off x="684213" y="1628775"/>
            <a:ext cx="2087562"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焊前准备</a:t>
            </a:r>
            <a:endParaRPr lang="zh-CN" altLang="en-US" sz="2400" dirty="0">
              <a:latin typeface="黑体" panose="02010609060101010101" pitchFamily="49" charset="-122"/>
              <a:ea typeface="黑体" panose="02010609060101010101" pitchFamily="49" charset="-122"/>
            </a:endParaRPr>
          </a:p>
        </p:txBody>
      </p:sp>
      <p:sp>
        <p:nvSpPr>
          <p:cNvPr id="35851" name="文本框 35850"/>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0795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埋弧焊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35853" name="文本框 35852"/>
          <p:cNvSpPr txBox="1"/>
          <p:nvPr/>
        </p:nvSpPr>
        <p:spPr>
          <a:xfrm>
            <a:off x="0" y="2276475"/>
            <a:ext cx="5041900" cy="449263"/>
          </a:xfrm>
          <a:prstGeom prst="rect">
            <a:avLst/>
          </a:prstGeom>
          <a:noFill/>
          <a:ln w="9525">
            <a:noFill/>
          </a:ln>
        </p:spPr>
        <p:txBody>
          <a:bodyPr>
            <a:spAutoFit/>
          </a:bodyPr>
          <a:p>
            <a:pPr>
              <a:lnSpc>
                <a:spcPct val="130000"/>
              </a:lnSpc>
              <a:spcBef>
                <a:spcPct val="50000"/>
              </a:spcBef>
            </a:pPr>
            <a:r>
              <a:rPr lang="zh-CN" altLang="en-US" dirty="0">
                <a:latin typeface="微软雅黑" panose="020B0503020204020204" pitchFamily="34" charset="-122"/>
                <a:ea typeface="微软雅黑" panose="020B0503020204020204" pitchFamily="34" charset="-122"/>
              </a:rPr>
              <a:t>       预置引弧板和引出板，如图所示。</a:t>
            </a:r>
            <a:endParaRPr lang="zh-CN" altLang="en-US" dirty="0">
              <a:latin typeface="微软雅黑" panose="020B0503020204020204" pitchFamily="34" charset="-122"/>
              <a:ea typeface="微软雅黑" panose="020B0503020204020204" pitchFamily="34" charset="-122"/>
            </a:endParaRPr>
          </a:p>
        </p:txBody>
      </p:sp>
      <p:pic>
        <p:nvPicPr>
          <p:cNvPr id="35854" name="图片 35853"/>
          <p:cNvPicPr>
            <a:picLocks noChangeAspect="1"/>
          </p:cNvPicPr>
          <p:nvPr/>
        </p:nvPicPr>
        <p:blipFill>
          <a:blip r:embed="rId1"/>
          <a:srcRect b="13083"/>
          <a:stretch>
            <a:fillRect/>
          </a:stretch>
        </p:blipFill>
        <p:spPr>
          <a:xfrm>
            <a:off x="611188" y="3429000"/>
            <a:ext cx="3095625" cy="2141538"/>
          </a:xfrm>
          <a:prstGeom prst="rect">
            <a:avLst/>
          </a:prstGeom>
          <a:noFill/>
          <a:ln w="9525">
            <a:noFill/>
          </a:ln>
        </p:spPr>
      </p:pic>
      <p:sp>
        <p:nvSpPr>
          <p:cNvPr id="35855" name="矩形 2"/>
          <p:cNvSpPr/>
          <p:nvPr/>
        </p:nvSpPr>
        <p:spPr>
          <a:xfrm>
            <a:off x="5148263" y="1628775"/>
            <a:ext cx="2087562"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引弧</a:t>
            </a:r>
            <a:endParaRPr lang="zh-CN" altLang="en-US" sz="2400" dirty="0">
              <a:latin typeface="黑体" panose="02010609060101010101" pitchFamily="49" charset="-122"/>
              <a:ea typeface="黑体" panose="02010609060101010101" pitchFamily="49" charset="-122"/>
            </a:endParaRPr>
          </a:p>
        </p:txBody>
      </p:sp>
      <p:sp>
        <p:nvSpPr>
          <p:cNvPr id="35856" name="文本框 35855"/>
          <p:cNvSpPr txBox="1"/>
          <p:nvPr/>
        </p:nvSpPr>
        <p:spPr>
          <a:xfrm>
            <a:off x="4284663" y="2265363"/>
            <a:ext cx="4464050" cy="1520825"/>
          </a:xfrm>
          <a:prstGeom prst="rect">
            <a:avLst/>
          </a:prstGeom>
          <a:noFill/>
          <a:ln w="9525">
            <a:noFill/>
          </a:ln>
        </p:spPr>
        <p:txBody>
          <a:bodyPr>
            <a:spAutoFit/>
          </a:bodyPr>
          <a:p>
            <a:pPr>
              <a:lnSpc>
                <a:spcPct val="130000"/>
              </a:lnSpc>
            </a:pPr>
            <a:r>
              <a:rPr lang="zh-CN" altLang="en-US" dirty="0">
                <a:latin typeface="微软雅黑" panose="020B0503020204020204" pitchFamily="34" charset="-122"/>
                <a:ea typeface="微软雅黑" panose="020B0503020204020204" pitchFamily="34" charset="-122"/>
              </a:rPr>
              <a:t>      将开关搬至在“焊接”位置上，如图所示。开启焊剂漏斗的闸门，使焊剂堆覆在预焊部位。按下“启动”按钮，焊丝提起，随即产生电弧。</a:t>
            </a:r>
            <a:endParaRPr lang="zh-CN" altLang="en-US" dirty="0">
              <a:latin typeface="微软雅黑" panose="020B0503020204020204" pitchFamily="34" charset="-122"/>
              <a:ea typeface="微软雅黑" panose="020B0503020204020204" pitchFamily="34" charset="-122"/>
            </a:endParaRPr>
          </a:p>
        </p:txBody>
      </p:sp>
      <p:pic>
        <p:nvPicPr>
          <p:cNvPr id="35857" name="图片 35856"/>
          <p:cNvPicPr>
            <a:picLocks noChangeAspect="1"/>
          </p:cNvPicPr>
          <p:nvPr/>
        </p:nvPicPr>
        <p:blipFill>
          <a:blip r:embed="rId2"/>
          <a:srcRect b="15215"/>
          <a:stretch>
            <a:fillRect/>
          </a:stretch>
        </p:blipFill>
        <p:spPr>
          <a:xfrm>
            <a:off x="4427538" y="3860800"/>
            <a:ext cx="3673475" cy="22748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51"/>
                                        </p:tgtEl>
                                        <p:attrNameLst>
                                          <p:attrName>style.visibility</p:attrName>
                                        </p:attrNameLst>
                                      </p:cBhvr>
                                      <p:to>
                                        <p:strVal val="visible"/>
                                      </p:to>
                                    </p:set>
                                    <p:animEffect transition="in" filter="wipe(left)">
                                      <p:cBhvr>
                                        <p:cTn id="11" dur="500"/>
                                        <p:tgtEl>
                                          <p:spTgt spid="3585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5850"/>
                                        </p:tgtEl>
                                        <p:attrNameLst>
                                          <p:attrName>style.visibility</p:attrName>
                                        </p:attrNameLst>
                                      </p:cBhvr>
                                      <p:to>
                                        <p:strVal val="visible"/>
                                      </p:to>
                                    </p:set>
                                    <p:animEffect transition="in" filter="wipe(left)">
                                      <p:cBhvr>
                                        <p:cTn id="20" dur="500"/>
                                        <p:tgtEl>
                                          <p:spTgt spid="35850"/>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5853"/>
                                        </p:tgtEl>
                                        <p:attrNameLst>
                                          <p:attrName>style.visibility</p:attrName>
                                        </p:attrNameLst>
                                      </p:cBhvr>
                                      <p:to>
                                        <p:strVal val="visible"/>
                                      </p:to>
                                    </p:set>
                                    <p:animEffect transition="in" filter="wipe(up)">
                                      <p:cBhvr>
                                        <p:cTn id="24" dur="500"/>
                                        <p:tgtEl>
                                          <p:spTgt spid="35853"/>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35854"/>
                                        </p:tgtEl>
                                        <p:attrNameLst>
                                          <p:attrName>style.visibility</p:attrName>
                                        </p:attrNameLst>
                                      </p:cBhvr>
                                      <p:to>
                                        <p:strVal val="visible"/>
                                      </p:to>
                                    </p:set>
                                    <p:animEffect transition="in" filter="wipe(up)">
                                      <p:cBhvr>
                                        <p:cTn id="28" dur="500"/>
                                        <p:tgtEl>
                                          <p:spTgt spid="358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5855"/>
                                        </p:tgtEl>
                                        <p:attrNameLst>
                                          <p:attrName>style.visibility</p:attrName>
                                        </p:attrNameLst>
                                      </p:cBhvr>
                                      <p:to>
                                        <p:strVal val="visible"/>
                                      </p:to>
                                    </p:set>
                                    <p:animEffect transition="in" filter="wipe(left)">
                                      <p:cBhvr>
                                        <p:cTn id="33" dur="500"/>
                                        <p:tgtEl>
                                          <p:spTgt spid="35855"/>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5856"/>
                                        </p:tgtEl>
                                        <p:attrNameLst>
                                          <p:attrName>style.visibility</p:attrName>
                                        </p:attrNameLst>
                                      </p:cBhvr>
                                      <p:to>
                                        <p:strVal val="visible"/>
                                      </p:to>
                                    </p:set>
                                    <p:animEffect transition="in" filter="wipe(down)">
                                      <p:cBhvr>
                                        <p:cTn id="37" dur="500"/>
                                        <p:tgtEl>
                                          <p:spTgt spid="35856"/>
                                        </p:tgtEl>
                                      </p:cBhvr>
                                    </p:animEffec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35857"/>
                                        </p:tgtEl>
                                        <p:attrNameLst>
                                          <p:attrName>style.visibility</p:attrName>
                                        </p:attrNameLst>
                                      </p:cBhvr>
                                      <p:to>
                                        <p:strVal val="visible"/>
                                      </p:to>
                                    </p:set>
                                    <p:animEffect transition="in" filter="wipe(down)">
                                      <p:cBhvr>
                                        <p:cTn id="41" dur="5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850" grpId="0"/>
      <p:bldP spid="35851" grpId="0"/>
      <p:bldP spid="2" grpId="0" animBg="1"/>
      <p:bldP spid="35853" grpId="0"/>
      <p:bldP spid="35855" grpId="0"/>
      <p:bldP spid="358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36877" name="矩形 2"/>
          <p:cNvSpPr/>
          <p:nvPr/>
        </p:nvSpPr>
        <p:spPr>
          <a:xfrm>
            <a:off x="684213" y="1628775"/>
            <a:ext cx="2087562"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焊接</a:t>
            </a:r>
            <a:endParaRPr lang="zh-CN" altLang="en-US" sz="2400" dirty="0">
              <a:latin typeface="黑体" panose="02010609060101010101" pitchFamily="49" charset="-122"/>
              <a:ea typeface="黑体" panose="02010609060101010101" pitchFamily="49" charset="-122"/>
            </a:endParaRPr>
          </a:p>
        </p:txBody>
      </p:sp>
      <p:sp>
        <p:nvSpPr>
          <p:cNvPr id="36878" name="文本框 36877"/>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0795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埋弧焊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36880" name="文本框 36879"/>
          <p:cNvSpPr txBox="1"/>
          <p:nvPr/>
        </p:nvSpPr>
        <p:spPr>
          <a:xfrm>
            <a:off x="539750" y="2060575"/>
            <a:ext cx="8135938" cy="1163638"/>
          </a:xfrm>
          <a:prstGeom prst="rect">
            <a:avLst/>
          </a:prstGeom>
          <a:noFill/>
          <a:ln w="9525">
            <a:noFill/>
          </a:ln>
        </p:spPr>
        <p:txBody>
          <a:bodyPr>
            <a:spAutoFit/>
          </a:bodyPr>
          <a:p>
            <a:pPr>
              <a:lnSpc>
                <a:spcPct val="130000"/>
              </a:lnSpc>
            </a:pPr>
            <a:r>
              <a:rPr lang="zh-CN" altLang="en-US" dirty="0">
                <a:latin typeface="Arial" panose="020B0604020202020204" pitchFamily="34" charset="0"/>
              </a:rPr>
              <a:t>       </a:t>
            </a:r>
            <a:r>
              <a:rPr lang="zh-CN" altLang="en-US" dirty="0">
                <a:latin typeface="微软雅黑" panose="020B0503020204020204" pitchFamily="34" charset="-122"/>
                <a:ea typeface="微软雅黑" panose="020B0503020204020204" pitchFamily="34" charset="-122"/>
              </a:rPr>
              <a:t>引燃电弧后，自动焊车开始前行，在焊接过程中，操作者应留心观察自动焊车的走向，如图所示，并要注意焊剂漏斗内的焊剂量，必要时需进行添加，以免影响焊接工作的正常进行。</a:t>
            </a:r>
            <a:endParaRPr lang="zh-CN" altLang="en-US" dirty="0">
              <a:latin typeface="微软雅黑" panose="020B0503020204020204" pitchFamily="34" charset="-122"/>
              <a:ea typeface="微软雅黑" panose="020B0503020204020204" pitchFamily="34" charset="-122"/>
            </a:endParaRPr>
          </a:p>
        </p:txBody>
      </p:sp>
      <p:sp>
        <p:nvSpPr>
          <p:cNvPr id="36881" name="文本框 36880"/>
          <p:cNvSpPr txBox="1"/>
          <p:nvPr/>
        </p:nvSpPr>
        <p:spPr>
          <a:xfrm>
            <a:off x="525463" y="3194050"/>
            <a:ext cx="5329237" cy="3663950"/>
          </a:xfrm>
          <a:prstGeom prst="rect">
            <a:avLst/>
          </a:prstGeom>
          <a:noFill/>
          <a:ln w="9525">
            <a:noFill/>
          </a:ln>
        </p:spPr>
        <p:txBody>
          <a:bodyPr>
            <a:spAutoFit/>
          </a:bodyPr>
          <a:p>
            <a:pPr>
              <a:lnSpc>
                <a:spcPct val="130000"/>
              </a:lnSpc>
              <a:spcBef>
                <a:spcPct val="50000"/>
              </a:spcBef>
            </a:pPr>
            <a:r>
              <a:rPr lang="zh-CN" altLang="en-US" dirty="0">
                <a:latin typeface="Arial" panose="020B0604020202020204" pitchFamily="34" charset="0"/>
                <a:ea typeface="微软雅黑" panose="020B0503020204020204" pitchFamily="34" charset="-122"/>
              </a:rPr>
              <a:t>       焊接时如遇到局部间隙偏大，可采用右手把停止按钮按下一般的操作方法，其目的是减慢焊丝的给进速度，并保证焊接电弧维持燃烧，使焊接能够进行。操作时间可根据间隙大小的具体焊接情况分别对待，也可采用间断按法，即间断送给焊丝，操作时，一边按按钮，一边观察情况，如果焊机电弧发蓝光，按钮仍按一半；如果焊接电弧发红光，表明可能引起烧穿。此时焊工要特别注意控制焊丝的送给，避免烧穿。焊过这一段间隙偏大的焊缝后，再松开按钮，恢复正常操作。</a:t>
            </a:r>
            <a:endParaRPr lang="zh-CN" altLang="en-US" dirty="0">
              <a:latin typeface="Arial" panose="020B0604020202020204" pitchFamily="34" charset="0"/>
              <a:ea typeface="微软雅黑" panose="020B0503020204020204" pitchFamily="34" charset="-122"/>
            </a:endParaRPr>
          </a:p>
        </p:txBody>
      </p:sp>
      <p:pic>
        <p:nvPicPr>
          <p:cNvPr id="36882" name="图片 36881" descr="埋弧焊1"/>
          <p:cNvPicPr>
            <a:picLocks noChangeAspect="1"/>
          </p:cNvPicPr>
          <p:nvPr/>
        </p:nvPicPr>
        <p:blipFill>
          <a:blip r:embed="rId1"/>
          <a:stretch>
            <a:fillRect/>
          </a:stretch>
        </p:blipFill>
        <p:spPr>
          <a:xfrm>
            <a:off x="5940425" y="3573463"/>
            <a:ext cx="2662238" cy="22621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animEffect transition="in" filter="wipe(left)">
                                      <p:cBhvr>
                                        <p:cTn id="7" dur="500"/>
                                        <p:tgtEl>
                                          <p:spTgt spid="368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880"/>
                                        </p:tgtEl>
                                        <p:attrNameLst>
                                          <p:attrName>style.visibility</p:attrName>
                                        </p:attrNameLst>
                                      </p:cBhvr>
                                      <p:to>
                                        <p:strVal val="visible"/>
                                      </p:to>
                                    </p:set>
                                    <p:animEffect transition="in" filter="wipe(up)">
                                      <p:cBhvr>
                                        <p:cTn id="12" dur="500"/>
                                        <p:tgtEl>
                                          <p:spTgt spid="3688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6881"/>
                                        </p:tgtEl>
                                        <p:attrNameLst>
                                          <p:attrName>style.visibility</p:attrName>
                                        </p:attrNameLst>
                                      </p:cBhvr>
                                      <p:to>
                                        <p:strVal val="visible"/>
                                      </p:to>
                                    </p:set>
                                    <p:animEffect transition="in" filter="wipe(up)">
                                      <p:cBhvr>
                                        <p:cTn id="16" dur="500"/>
                                        <p:tgtEl>
                                          <p:spTgt spid="3688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6882"/>
                                        </p:tgtEl>
                                        <p:attrNameLst>
                                          <p:attrName>style.visibility</p:attrName>
                                        </p:attrNameLst>
                                      </p:cBhvr>
                                      <p:to>
                                        <p:strVal val="visible"/>
                                      </p:to>
                                    </p:set>
                                    <p:animEffect transition="in" filter="wipe(left)">
                                      <p:cBhvr>
                                        <p:cTn id="20" dur="500"/>
                                        <p:tgtEl>
                                          <p:spTgt spid="3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7" grpId="0"/>
      <p:bldP spid="36880" grpId="0"/>
      <p:bldP spid="3688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900" name="图片 37899" descr="埋弧焊0"/>
          <p:cNvPicPr>
            <a:picLocks noChangeAspect="1"/>
          </p:cNvPicPr>
          <p:nvPr/>
        </p:nvPicPr>
        <p:blipFill>
          <a:blip r:embed="rId1"/>
          <a:stretch>
            <a:fillRect/>
          </a:stretch>
        </p:blipFill>
        <p:spPr>
          <a:xfrm>
            <a:off x="5580063" y="2420938"/>
            <a:ext cx="3109912" cy="2346325"/>
          </a:xfrm>
          <a:prstGeom prst="rect">
            <a:avLst/>
          </a:prstGeom>
          <a:noFill/>
          <a:ln w="9525">
            <a:noFill/>
          </a:ln>
        </p:spPr>
      </p:pic>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37903" name="矩形 2"/>
          <p:cNvSpPr/>
          <p:nvPr/>
        </p:nvSpPr>
        <p:spPr>
          <a:xfrm>
            <a:off x="684213" y="1628775"/>
            <a:ext cx="2087562"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收弧</a:t>
            </a:r>
            <a:endParaRPr lang="zh-CN" altLang="en-US" sz="2400" dirty="0">
              <a:latin typeface="黑体" panose="02010609060101010101" pitchFamily="49" charset="-122"/>
              <a:ea typeface="黑体" panose="02010609060101010101" pitchFamily="49" charset="-122"/>
            </a:endParaRPr>
          </a:p>
        </p:txBody>
      </p:sp>
      <p:sp>
        <p:nvSpPr>
          <p:cNvPr id="37904" name="文本框 37903"/>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0795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埋弧焊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37906" name="文本框 37905"/>
          <p:cNvSpPr txBox="1"/>
          <p:nvPr/>
        </p:nvSpPr>
        <p:spPr>
          <a:xfrm>
            <a:off x="539750" y="2276475"/>
            <a:ext cx="4968875" cy="2949575"/>
          </a:xfrm>
          <a:prstGeom prst="rect">
            <a:avLst/>
          </a:prstGeom>
          <a:noFill/>
          <a:ln w="9525">
            <a:noFill/>
          </a:ln>
        </p:spPr>
        <p:txBody>
          <a:bodyPr>
            <a:spAutoFit/>
          </a:bodyPr>
          <a:p>
            <a:pPr>
              <a:lnSpc>
                <a:spcPct val="130000"/>
              </a:lnSpc>
            </a:pPr>
            <a:r>
              <a:rPr lang="zh-CN" altLang="en-US" dirty="0">
                <a:latin typeface="微软雅黑" panose="020B0503020204020204" pitchFamily="34" charset="-122"/>
                <a:ea typeface="微软雅黑" panose="020B0503020204020204" pitchFamily="34" charset="-122"/>
              </a:rPr>
              <a:t>       当焊接结束时，应首先关闭焊剂漏斗的闸门，然后按“停止”按钮，但必须分两步进行，即先按下一半，使焊丝停止送进，此时电弧仍继续燃烧，接着将自动焊车的手柄向下扳，使自动焊车停止前进。在这个过程中电弧慢慢拉长，弧坑逐渐填满，等电弧自然熄灭后，再继续将停止按钮按到底，切断电源，使焊机停止工作。</a:t>
            </a:r>
            <a:endParaRPr lang="zh-CN" altLang="en-US" dirty="0">
              <a:latin typeface="微软雅黑" panose="020B0503020204020204" pitchFamily="34" charset="-122"/>
              <a:ea typeface="微软雅黑" panose="020B0503020204020204" pitchFamily="34" charset="-122"/>
            </a:endParaRPr>
          </a:p>
        </p:txBody>
      </p:sp>
      <p:sp>
        <p:nvSpPr>
          <p:cNvPr id="37908" name="文本框 37907"/>
          <p:cNvSpPr txBox="1"/>
          <p:nvPr/>
        </p:nvSpPr>
        <p:spPr>
          <a:xfrm>
            <a:off x="555625" y="5202238"/>
            <a:ext cx="7777163" cy="1219200"/>
          </a:xfrm>
          <a:prstGeom prst="rect">
            <a:avLst/>
          </a:prstGeom>
          <a:noFill/>
          <a:ln w="9525">
            <a:noFill/>
          </a:ln>
        </p:spPr>
        <p:txBody>
          <a:bodyPr>
            <a:spAutoFit/>
          </a:bodyPr>
          <a:p>
            <a:pPr>
              <a:lnSpc>
                <a:spcPct val="130000"/>
              </a:lnSpc>
            </a:pPr>
            <a:r>
              <a:rPr lang="zh-CN" altLang="en-US" dirty="0">
                <a:latin typeface="微软雅黑" panose="020B0503020204020204" pitchFamily="34" charset="-122"/>
                <a:ea typeface="微软雅黑" panose="020B0503020204020204" pitchFamily="34" charset="-122"/>
              </a:rPr>
              <a:t>       最后扳下自动车手柄，并用手把它推到其他位置，同时回收未熔化的焊剂，供下次使用，并清除焊渣，检查焊缝外观质量。如图所示</a:t>
            </a:r>
            <a:r>
              <a:rPr lang="zh-CN" altLang="en-US" dirty="0">
                <a:latin typeface="Arial" panose="020B0604020202020204" pitchFamily="34" charset="0"/>
              </a:rPr>
              <a:t>。</a:t>
            </a:r>
            <a:endParaRPr lang="zh-CN" altLang="en-US" dirty="0">
              <a:latin typeface="Arial" panose="020B0604020202020204" pitchFamily="34" charset="0"/>
            </a:endParaRPr>
          </a:p>
          <a:p>
            <a:pPr>
              <a:spcBef>
                <a:spcPct val="50000"/>
              </a:spcBef>
            </a:pP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903"/>
                                        </p:tgtEl>
                                        <p:attrNameLst>
                                          <p:attrName>style.visibility</p:attrName>
                                        </p:attrNameLst>
                                      </p:cBhvr>
                                      <p:to>
                                        <p:strVal val="visible"/>
                                      </p:to>
                                    </p:set>
                                    <p:animEffect transition="in" filter="wipe(left)">
                                      <p:cBhvr>
                                        <p:cTn id="7" dur="500"/>
                                        <p:tgtEl>
                                          <p:spTgt spid="379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wipe(up)">
                                      <p:cBhvr>
                                        <p:cTn id="12" dur="500"/>
                                        <p:tgtEl>
                                          <p:spTgt spid="3790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7908"/>
                                        </p:tgtEl>
                                        <p:attrNameLst>
                                          <p:attrName>style.visibility</p:attrName>
                                        </p:attrNameLst>
                                      </p:cBhvr>
                                      <p:to>
                                        <p:strVal val="visible"/>
                                      </p:to>
                                    </p:set>
                                    <p:animEffect transition="in" filter="wipe(left)">
                                      <p:cBhvr>
                                        <p:cTn id="16" dur="500"/>
                                        <p:tgtEl>
                                          <p:spTgt spid="37908"/>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7900"/>
                                        </p:tgtEl>
                                        <p:attrNameLst>
                                          <p:attrName>style.visibility</p:attrName>
                                        </p:attrNameLst>
                                      </p:cBhvr>
                                      <p:to>
                                        <p:strVal val="visible"/>
                                      </p:to>
                                    </p:set>
                                    <p:animEffect transition="in" filter="wipe(down)">
                                      <p:cBhvr>
                                        <p:cTn id="20" dur="5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3" grpId="0"/>
      <p:bldP spid="37906" grpId="0"/>
      <p:bldP spid="379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3316" name="矩形 2"/>
          <p:cNvSpPr/>
          <p:nvPr/>
        </p:nvSpPr>
        <p:spPr>
          <a:xfrm>
            <a:off x="684213" y="1619250"/>
            <a:ext cx="151130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引弧</a:t>
            </a:r>
            <a:endParaRPr lang="zh-CN" altLang="en-US" sz="2400" dirty="0">
              <a:latin typeface="黑体" panose="02010609060101010101" pitchFamily="49" charset="-122"/>
              <a:ea typeface="黑体" panose="02010609060101010101" pitchFamily="49" charset="-122"/>
            </a:endParaRPr>
          </a:p>
        </p:txBody>
      </p:sp>
      <p:sp>
        <p:nvSpPr>
          <p:cNvPr id="13319" name="文本框 13318"/>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3321" name="文本框 13320"/>
          <p:cNvSpPr txBox="1"/>
          <p:nvPr/>
        </p:nvSpPr>
        <p:spPr>
          <a:xfrm>
            <a:off x="1042988" y="2349500"/>
            <a:ext cx="1152525" cy="396875"/>
          </a:xfrm>
          <a:prstGeom prst="rect">
            <a:avLst/>
          </a:prstGeom>
          <a:noFill/>
          <a:ln w="9525">
            <a:noFill/>
          </a:ln>
        </p:spPr>
        <p:txBody>
          <a:bodyPr>
            <a:spAutoFit/>
          </a:bodyPr>
          <a:p>
            <a:pPr>
              <a:spcBef>
                <a:spcPct val="50000"/>
              </a:spcBef>
            </a:pPr>
            <a:r>
              <a:rPr lang="zh-CN" altLang="en-US" sz="2000" dirty="0">
                <a:latin typeface="Arial" panose="020B0604020202020204" pitchFamily="34" charset="0"/>
                <a:ea typeface="微软雅黑" panose="020B0503020204020204" pitchFamily="34" charset="-122"/>
              </a:rPr>
              <a:t>划擦法</a:t>
            </a:r>
            <a:endParaRPr lang="zh-CN" altLang="en-US" sz="2000" dirty="0">
              <a:latin typeface="Arial" panose="020B0604020202020204" pitchFamily="34" charset="0"/>
              <a:ea typeface="微软雅黑" panose="020B0503020204020204" pitchFamily="34" charset="-122"/>
            </a:endParaRPr>
          </a:p>
        </p:txBody>
      </p:sp>
      <p:sp>
        <p:nvSpPr>
          <p:cNvPr id="13322" name="文本框 13321"/>
          <p:cNvSpPr txBox="1"/>
          <p:nvPr/>
        </p:nvSpPr>
        <p:spPr>
          <a:xfrm>
            <a:off x="6732588" y="2278063"/>
            <a:ext cx="1223962" cy="396875"/>
          </a:xfrm>
          <a:prstGeom prst="rect">
            <a:avLst/>
          </a:prstGeom>
          <a:noFill/>
          <a:ln w="9525">
            <a:noFill/>
          </a:ln>
        </p:spPr>
        <p:txBody>
          <a:bodyPr>
            <a:spAutoFit/>
          </a:bodyPr>
          <a:p>
            <a:pPr>
              <a:spcBef>
                <a:spcPct val="50000"/>
              </a:spcBef>
            </a:pPr>
            <a:r>
              <a:rPr lang="zh-CN" altLang="en-US" sz="2000" dirty="0">
                <a:latin typeface="Arial" panose="020B0604020202020204" pitchFamily="34" charset="0"/>
                <a:ea typeface="微软雅黑" panose="020B0503020204020204" pitchFamily="34" charset="-122"/>
              </a:rPr>
              <a:t>直击法</a:t>
            </a:r>
            <a:endParaRPr lang="zh-CN" altLang="en-US" sz="2000" dirty="0">
              <a:latin typeface="Arial" panose="020B0604020202020204" pitchFamily="34" charset="0"/>
              <a:ea typeface="微软雅黑" panose="020B0503020204020204" pitchFamily="34" charset="-122"/>
            </a:endParaRPr>
          </a:p>
        </p:txBody>
      </p:sp>
      <p:sp>
        <p:nvSpPr>
          <p:cNvPr id="13323" name="文本框 13322"/>
          <p:cNvSpPr txBox="1"/>
          <p:nvPr/>
        </p:nvSpPr>
        <p:spPr>
          <a:xfrm>
            <a:off x="539750" y="3213100"/>
            <a:ext cx="1944688" cy="2289175"/>
          </a:xfrm>
          <a:prstGeom prst="rect">
            <a:avLst/>
          </a:prstGeom>
          <a:noFill/>
          <a:ln w="9525">
            <a:noFill/>
          </a:ln>
        </p:spPr>
        <p:txBody>
          <a:bodyPr>
            <a:spAutoFit/>
          </a:bodyPr>
          <a:p>
            <a:pPr>
              <a:spcBef>
                <a:spcPct val="50000"/>
              </a:spcBef>
            </a:pPr>
            <a:r>
              <a:rPr lang="zh-CN" altLang="en-US" dirty="0">
                <a:latin typeface="微软雅黑" panose="020B0503020204020204" pitchFamily="34" charset="-122"/>
                <a:ea typeface="微软雅黑" panose="020B0503020204020204" pitchFamily="34" charset="-122"/>
              </a:rPr>
              <a:t>    先将焊条对准焊件、再将焊条像划火柴似的在焊件表面轻微划擦，引燃电弧，然后迅速将焊条提起</a:t>
            </a:r>
            <a:r>
              <a:rPr lang="en-US" altLang="zh-CN">
                <a:latin typeface="微软雅黑" panose="020B0503020204020204" pitchFamily="34" charset="-122"/>
                <a:ea typeface="微软雅黑" panose="020B0503020204020204" pitchFamily="34" charset="-122"/>
              </a:rPr>
              <a:t>2-3mm</a:t>
            </a:r>
            <a:r>
              <a:rPr lang="zh-CN" altLang="en-US" dirty="0">
                <a:latin typeface="微软雅黑" panose="020B0503020204020204" pitchFamily="34" charset="-122"/>
                <a:ea typeface="微软雅黑" panose="020B0503020204020204" pitchFamily="34" charset="-122"/>
              </a:rPr>
              <a:t>，并使之稳定燃烧。 </a:t>
            </a:r>
            <a:endParaRPr lang="zh-CN" altLang="en-US" dirty="0">
              <a:latin typeface="微软雅黑" panose="020B0503020204020204" pitchFamily="34" charset="-122"/>
              <a:ea typeface="微软雅黑" panose="020B0503020204020204" pitchFamily="34" charset="-122"/>
            </a:endParaRPr>
          </a:p>
        </p:txBody>
      </p:sp>
      <p:sp>
        <p:nvSpPr>
          <p:cNvPr id="13324" name="文本框 13323"/>
          <p:cNvSpPr txBox="1"/>
          <p:nvPr/>
        </p:nvSpPr>
        <p:spPr>
          <a:xfrm>
            <a:off x="5940425" y="3068638"/>
            <a:ext cx="2879725" cy="2838450"/>
          </a:xfrm>
          <a:prstGeom prst="rect">
            <a:avLst/>
          </a:prstGeom>
          <a:noFill/>
          <a:ln w="9525">
            <a:noFill/>
          </a:ln>
        </p:spPr>
        <p:txBody>
          <a:bodyPr>
            <a:spAutoFit/>
          </a:bodyPr>
          <a:p>
            <a:pPr>
              <a:spcBef>
                <a:spcPct val="50000"/>
              </a:spcBef>
            </a:pPr>
            <a:r>
              <a:rPr lang="zh-CN" altLang="en-US" dirty="0">
                <a:latin typeface="微软雅黑" panose="020B0503020204020204" pitchFamily="34" charset="-122"/>
                <a:ea typeface="微软雅黑" panose="020B0503020204020204" pitchFamily="34" charset="-122"/>
              </a:rPr>
              <a:t>      将焊条末端对准焊件，然后手腕下弯，使焊条轻微碰一下焊件，再迅速将焊条提起</a:t>
            </a:r>
            <a:r>
              <a:rPr lang="en-US" altLang="zh-CN">
                <a:latin typeface="微软雅黑" panose="020B0503020204020204" pitchFamily="34" charset="-122"/>
                <a:ea typeface="微软雅黑" panose="020B0503020204020204" pitchFamily="34" charset="-122"/>
              </a:rPr>
              <a:t>2-3mm</a:t>
            </a:r>
            <a:r>
              <a:rPr lang="zh-CN" altLang="en-US" dirty="0">
                <a:latin typeface="微软雅黑" panose="020B0503020204020204" pitchFamily="34" charset="-122"/>
                <a:ea typeface="微软雅黑" panose="020B0503020204020204" pitchFamily="34" charset="-122"/>
              </a:rPr>
              <a:t>，引燃电弧后手腕放平，使电弧保持稳定燃烧口这种引弧方法不会使焊件表面划伤，又不受焊件表面大小、形状的限制，所以是在生产中主要采用的引弧方法。 </a:t>
            </a:r>
            <a:endParaRPr lang="zh-CN" altLang="en-US" dirty="0">
              <a:latin typeface="微软雅黑" panose="020B0503020204020204" pitchFamily="34" charset="-122"/>
              <a:ea typeface="微软雅黑" panose="020B0503020204020204" pitchFamily="34" charset="-122"/>
            </a:endParaRPr>
          </a:p>
        </p:txBody>
      </p:sp>
      <p:pic>
        <p:nvPicPr>
          <p:cNvPr id="13325" name="图片 13324"/>
          <p:cNvPicPr>
            <a:picLocks noChangeAspect="1"/>
          </p:cNvPicPr>
          <p:nvPr/>
        </p:nvPicPr>
        <p:blipFill>
          <a:blip r:embed="rId1"/>
          <a:srcRect r="50284" b="24020"/>
          <a:stretch>
            <a:fillRect/>
          </a:stretch>
        </p:blipFill>
        <p:spPr>
          <a:xfrm>
            <a:off x="3276600" y="2924175"/>
            <a:ext cx="2520950" cy="2425700"/>
          </a:xfrm>
          <a:prstGeom prst="rect">
            <a:avLst/>
          </a:prstGeom>
          <a:noFill/>
          <a:ln w="9525">
            <a:noFill/>
          </a:ln>
        </p:spPr>
      </p:pic>
      <p:pic>
        <p:nvPicPr>
          <p:cNvPr id="13326" name="图片 13325"/>
          <p:cNvPicPr>
            <a:picLocks noChangeAspect="1"/>
          </p:cNvPicPr>
          <p:nvPr/>
        </p:nvPicPr>
        <p:blipFill>
          <a:blip r:embed="rId1"/>
          <a:srcRect l="47849" b="21056"/>
          <a:stretch>
            <a:fillRect/>
          </a:stretch>
        </p:blipFill>
        <p:spPr>
          <a:xfrm>
            <a:off x="2627313" y="2997200"/>
            <a:ext cx="2544762" cy="2425700"/>
          </a:xfrm>
          <a:prstGeom prst="rect">
            <a:avLst/>
          </a:prstGeom>
          <a:noFill/>
          <a:ln w="9525">
            <a:noFill/>
          </a:ln>
        </p:spPr>
      </p:pic>
      <p:sp>
        <p:nvSpPr>
          <p:cNvPr id="13327" name="下箭头 13326"/>
          <p:cNvSpPr/>
          <p:nvPr/>
        </p:nvSpPr>
        <p:spPr>
          <a:xfrm>
            <a:off x="1331913" y="2781300"/>
            <a:ext cx="360362" cy="287338"/>
          </a:xfrm>
          <a:prstGeom prst="down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3331" name="右箭头 13330"/>
          <p:cNvSpPr/>
          <p:nvPr/>
        </p:nvSpPr>
        <p:spPr>
          <a:xfrm>
            <a:off x="2700338" y="4221163"/>
            <a:ext cx="576262" cy="360362"/>
          </a:xfrm>
          <a:prstGeom prst="rightArrow">
            <a:avLst>
              <a:gd name="adj1" fmla="val 50000"/>
              <a:gd name="adj2" fmla="val 39977"/>
            </a:avLst>
          </a:prstGeom>
          <a:noFill/>
          <a:ln w="9525" cap="flat" cmpd="sng">
            <a:solidFill>
              <a:schemeClr val="tx1"/>
            </a:solidFill>
            <a:prstDash val="solid"/>
            <a:miter/>
            <a:headEnd type="none" w="med" len="med"/>
            <a:tailEnd type="none" w="med" len="med"/>
          </a:ln>
        </p:spPr>
        <p:txBody>
          <a:bodyPr/>
          <a:p>
            <a:endParaRPr lang="zh-CN" altLang="en-US"/>
          </a:p>
        </p:txBody>
      </p:sp>
      <p:sp>
        <p:nvSpPr>
          <p:cNvPr id="13332" name="左箭头 13331"/>
          <p:cNvSpPr/>
          <p:nvPr/>
        </p:nvSpPr>
        <p:spPr>
          <a:xfrm>
            <a:off x="5219700" y="4149725"/>
            <a:ext cx="576263" cy="358775"/>
          </a:xfrm>
          <a:prstGeom prst="leftArrow">
            <a:avLst>
              <a:gd name="adj1" fmla="val 50000"/>
              <a:gd name="adj2" fmla="val 40154"/>
            </a:avLst>
          </a:prstGeom>
          <a:noFill/>
          <a:ln w="9525" cap="flat" cmpd="sng">
            <a:solidFill>
              <a:schemeClr val="tx1"/>
            </a:solidFill>
            <a:prstDash val="solid"/>
            <a:miter/>
            <a:headEnd type="none" w="med" len="med"/>
            <a:tailEnd type="none" w="med" len="med"/>
          </a:ln>
        </p:spPr>
        <p:txBody>
          <a:bodyPr/>
          <a:p>
            <a:endParaRPr lang="zh-CN" altLang="en-US"/>
          </a:p>
        </p:txBody>
      </p:sp>
      <p:sp>
        <p:nvSpPr>
          <p:cNvPr id="13333" name="下箭头 13332"/>
          <p:cNvSpPr/>
          <p:nvPr/>
        </p:nvSpPr>
        <p:spPr>
          <a:xfrm>
            <a:off x="7092950" y="2708275"/>
            <a:ext cx="360363" cy="287338"/>
          </a:xfrm>
          <a:prstGeom prst="downArrow">
            <a:avLst>
              <a:gd name="adj1" fmla="val 50000"/>
              <a:gd name="adj2" fmla="val 25000"/>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9"/>
                                        </p:tgtEl>
                                        <p:attrNameLst>
                                          <p:attrName>style.visibility</p:attrName>
                                        </p:attrNameLst>
                                      </p:cBhvr>
                                      <p:to>
                                        <p:strVal val="visible"/>
                                      </p:to>
                                    </p:set>
                                    <p:animEffect transition="in" filter="wipe(left)">
                                      <p:cBhvr>
                                        <p:cTn id="11" dur="500"/>
                                        <p:tgtEl>
                                          <p:spTgt spid="133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316"/>
                                        </p:tgtEl>
                                        <p:attrNameLst>
                                          <p:attrName>style.visibility</p:attrName>
                                        </p:attrNameLst>
                                      </p:cBhvr>
                                      <p:to>
                                        <p:strVal val="visible"/>
                                      </p:to>
                                    </p:set>
                                    <p:animEffect transition="in" filter="wipe(left)">
                                      <p:cBhvr>
                                        <p:cTn id="20" dur="500"/>
                                        <p:tgtEl>
                                          <p:spTgt spid="133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321"/>
                                        </p:tgtEl>
                                        <p:attrNameLst>
                                          <p:attrName>style.visibility</p:attrName>
                                        </p:attrNameLst>
                                      </p:cBhvr>
                                      <p:to>
                                        <p:strVal val="visible"/>
                                      </p:to>
                                    </p:set>
                                    <p:animEffect transition="in" filter="wipe(up)">
                                      <p:cBhvr>
                                        <p:cTn id="25" dur="500"/>
                                        <p:tgtEl>
                                          <p:spTgt spid="13321"/>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3327"/>
                                        </p:tgtEl>
                                        <p:attrNameLst>
                                          <p:attrName>style.visibility</p:attrName>
                                        </p:attrNameLst>
                                      </p:cBhvr>
                                      <p:to>
                                        <p:strVal val="visible"/>
                                      </p:to>
                                    </p:set>
                                    <p:animEffect transition="in" filter="wipe(up)">
                                      <p:cBhvr>
                                        <p:cTn id="29" dur="500"/>
                                        <p:tgtEl>
                                          <p:spTgt spid="13327"/>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13323"/>
                                        </p:tgtEl>
                                        <p:attrNameLst>
                                          <p:attrName>style.visibility</p:attrName>
                                        </p:attrNameLst>
                                      </p:cBhvr>
                                      <p:to>
                                        <p:strVal val="visible"/>
                                      </p:to>
                                    </p:set>
                                    <p:animEffect transition="in" filter="wipe(up)">
                                      <p:cBhvr>
                                        <p:cTn id="33" dur="500"/>
                                        <p:tgtEl>
                                          <p:spTgt spid="133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3331"/>
                                        </p:tgtEl>
                                        <p:attrNameLst>
                                          <p:attrName>style.visibility</p:attrName>
                                        </p:attrNameLst>
                                      </p:cBhvr>
                                      <p:to>
                                        <p:strVal val="visible"/>
                                      </p:to>
                                    </p:set>
                                    <p:animEffect transition="in" filter="wipe(left)">
                                      <p:cBhvr>
                                        <p:cTn id="38" dur="500"/>
                                        <p:tgtEl>
                                          <p:spTgt spid="1333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3325"/>
                                        </p:tgtEl>
                                        <p:attrNameLst>
                                          <p:attrName>style.visibility</p:attrName>
                                        </p:attrNameLst>
                                      </p:cBhvr>
                                      <p:to>
                                        <p:strVal val="visible"/>
                                      </p:to>
                                    </p:set>
                                    <p:animEffect transition="in" filter="wipe(left)">
                                      <p:cBhvr>
                                        <p:cTn id="42" dur="500"/>
                                        <p:tgtEl>
                                          <p:spTgt spid="133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322"/>
                                        </p:tgtEl>
                                        <p:attrNameLst>
                                          <p:attrName>style.visibility</p:attrName>
                                        </p:attrNameLst>
                                      </p:cBhvr>
                                      <p:to>
                                        <p:strVal val="visible"/>
                                      </p:to>
                                    </p:set>
                                    <p:animEffect transition="in" filter="wipe(up)">
                                      <p:cBhvr>
                                        <p:cTn id="47" dur="500"/>
                                        <p:tgtEl>
                                          <p:spTgt spid="13322"/>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13333"/>
                                        </p:tgtEl>
                                        <p:attrNameLst>
                                          <p:attrName>style.visibility</p:attrName>
                                        </p:attrNameLst>
                                      </p:cBhvr>
                                      <p:to>
                                        <p:strVal val="visible"/>
                                      </p:to>
                                    </p:set>
                                    <p:animEffect transition="in" filter="wipe(up)">
                                      <p:cBhvr>
                                        <p:cTn id="51" dur="500"/>
                                        <p:tgtEl>
                                          <p:spTgt spid="13333"/>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3324"/>
                                        </p:tgtEl>
                                        <p:attrNameLst>
                                          <p:attrName>style.visibility</p:attrName>
                                        </p:attrNameLst>
                                      </p:cBhvr>
                                      <p:to>
                                        <p:strVal val="visible"/>
                                      </p:to>
                                    </p:set>
                                    <p:animEffect transition="in" filter="wipe(up)">
                                      <p:cBhvr>
                                        <p:cTn id="55" dur="500"/>
                                        <p:tgtEl>
                                          <p:spTgt spid="1332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3332"/>
                                        </p:tgtEl>
                                        <p:attrNameLst>
                                          <p:attrName>style.visibility</p:attrName>
                                        </p:attrNameLst>
                                      </p:cBhvr>
                                      <p:to>
                                        <p:strVal val="visible"/>
                                      </p:to>
                                    </p:set>
                                    <p:animEffect transition="in" filter="wipe(right)">
                                      <p:cBhvr>
                                        <p:cTn id="60" dur="500"/>
                                        <p:tgtEl>
                                          <p:spTgt spid="13332"/>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13326"/>
                                        </p:tgtEl>
                                        <p:attrNameLst>
                                          <p:attrName>style.visibility</p:attrName>
                                        </p:attrNameLst>
                                      </p:cBhvr>
                                      <p:to>
                                        <p:strVal val="visible"/>
                                      </p:to>
                                    </p:set>
                                    <p:animEffect transition="in" filter="wipe(right)">
                                      <p:cBhvr>
                                        <p:cTn id="64" dur="500"/>
                                        <p:tgtEl>
                                          <p:spTgt spid="13326"/>
                                        </p:tgtEl>
                                      </p:cBhvr>
                                    </p:animEffect>
                                  </p:childTnLst>
                                </p:cTn>
                              </p:par>
                              <p:par>
                                <p:cTn id="65" presetID="22" presetClass="exit" presetSubtype="2" fill="hold" nodeType="withEffect">
                                  <p:stCondLst>
                                    <p:cond delay="0"/>
                                  </p:stCondLst>
                                  <p:childTnLst>
                                    <p:animEffect transition="out" filter="wipe(right)">
                                      <p:cBhvr>
                                        <p:cTn id="66" dur="500"/>
                                        <p:tgtEl>
                                          <p:spTgt spid="13325"/>
                                        </p:tgtEl>
                                      </p:cBhvr>
                                    </p:animEffect>
                                    <p:set>
                                      <p:cBhvr>
                                        <p:cTn id="67" dur="1" fill="hold">
                                          <p:stCondLst>
                                            <p:cond delay="499"/>
                                          </p:stCondLst>
                                        </p:cTn>
                                        <p:tgtEl>
                                          <p:spTgt spid="13325"/>
                                        </p:tgtEl>
                                        <p:attrNameLst>
                                          <p:attrName>style.visibility</p:attrName>
                                        </p:attrNameLst>
                                      </p:cBhvr>
                                      <p:to>
                                        <p:strVal val="hidden"/>
                                      </p:to>
                                    </p:set>
                                  </p:childTnLst>
                                </p:cTn>
                              </p:par>
                            </p:childTnLst>
                          </p:cTn>
                        </p:par>
                        <p:par>
                          <p:cTn id="68" fill="hold">
                            <p:stCondLst>
                              <p:cond delay="1000"/>
                            </p:stCondLst>
                            <p:childTnLst>
                              <p:par>
                                <p:cTn id="69" presetID="22" presetClass="exit" presetSubtype="2" fill="hold" nodeType="afterEffect">
                                  <p:stCondLst>
                                    <p:cond delay="0"/>
                                  </p:stCondLst>
                                  <p:childTnLst>
                                    <p:animEffect transition="out" filter="wipe(right)">
                                      <p:cBhvr>
                                        <p:cTn id="70" dur="500"/>
                                        <p:tgtEl>
                                          <p:spTgt spid="13331"/>
                                        </p:tgtEl>
                                      </p:cBhvr>
                                    </p:animEffect>
                                    <p:set>
                                      <p:cBhvr>
                                        <p:cTn id="71" dur="1" fill="hold">
                                          <p:stCondLst>
                                            <p:cond delay="499"/>
                                          </p:stCondLst>
                                        </p:cTn>
                                        <p:tgtEl>
                                          <p:spTgt spid="133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316" grpId="0"/>
      <p:bldP spid="13319" grpId="0"/>
      <p:bldP spid="2" grpId="0" animBg="1"/>
      <p:bldP spid="13321" grpId="0"/>
      <p:bldP spid="13322" grpId="0"/>
      <p:bldP spid="13323" grpId="0"/>
      <p:bldP spid="133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48134" name="矩形 2"/>
          <p:cNvSpPr/>
          <p:nvPr/>
        </p:nvSpPr>
        <p:spPr>
          <a:xfrm>
            <a:off x="684213" y="1628775"/>
            <a:ext cx="30241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焊接机器人的组成</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48135" name="文本框 48134"/>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5113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焊接机器人</a:t>
            </a:r>
            <a:endParaRPr lang="zh-CN" altLang="zh-CN" sz="2000" dirty="0">
              <a:solidFill>
                <a:srgbClr val="10253F"/>
              </a:solidFill>
              <a:latin typeface="楷体" panose="02010609060101010101" pitchFamily="49" charset="-122"/>
              <a:ea typeface="楷体" panose="02010609060101010101" pitchFamily="49" charset="-122"/>
            </a:endParaRPr>
          </a:p>
        </p:txBody>
      </p:sp>
      <p:pic>
        <p:nvPicPr>
          <p:cNvPr id="48137" name="图片 48136" descr="机器人1"/>
          <p:cNvPicPr>
            <a:picLocks noChangeAspect="1"/>
          </p:cNvPicPr>
          <p:nvPr/>
        </p:nvPicPr>
        <p:blipFill>
          <a:blip r:embed="rId1"/>
          <a:stretch>
            <a:fillRect/>
          </a:stretch>
        </p:blipFill>
        <p:spPr>
          <a:xfrm>
            <a:off x="827088" y="2349500"/>
            <a:ext cx="2498725" cy="4103688"/>
          </a:xfrm>
          <a:prstGeom prst="rect">
            <a:avLst/>
          </a:prstGeom>
          <a:noFill/>
          <a:ln w="9525">
            <a:noFill/>
          </a:ln>
        </p:spPr>
      </p:pic>
      <p:pic>
        <p:nvPicPr>
          <p:cNvPr id="48138" name="图片 48137"/>
          <p:cNvPicPr>
            <a:picLocks noChangeAspect="1"/>
          </p:cNvPicPr>
          <p:nvPr/>
        </p:nvPicPr>
        <p:blipFill>
          <a:blip r:embed="rId2"/>
          <a:srcRect l="1166" r="4662" b="44543"/>
          <a:stretch>
            <a:fillRect/>
          </a:stretch>
        </p:blipFill>
        <p:spPr>
          <a:xfrm>
            <a:off x="3635375" y="1700213"/>
            <a:ext cx="5329238" cy="2476500"/>
          </a:xfrm>
          <a:prstGeom prst="rect">
            <a:avLst/>
          </a:prstGeom>
          <a:noFill/>
          <a:ln w="9525">
            <a:noFill/>
          </a:ln>
        </p:spPr>
      </p:pic>
      <p:sp>
        <p:nvSpPr>
          <p:cNvPr id="48139" name="文本框 48138"/>
          <p:cNvSpPr txBox="1"/>
          <p:nvPr/>
        </p:nvSpPr>
        <p:spPr>
          <a:xfrm>
            <a:off x="3779838" y="4508500"/>
            <a:ext cx="5364162" cy="1793875"/>
          </a:xfrm>
          <a:prstGeom prst="rect">
            <a:avLst/>
          </a:prstGeom>
          <a:noFill/>
          <a:ln w="9525">
            <a:noFill/>
          </a:ln>
        </p:spPr>
        <p:txBody>
          <a:bodyPr>
            <a:spAutoFit/>
          </a:bodyPr>
          <a:p>
            <a:r>
              <a:rPr lang="en-US" altLang="zh-CN" sz="1400">
                <a:latin typeface="Arial" panose="020B0604020202020204" pitchFamily="34" charset="0"/>
              </a:rPr>
              <a:t>1</a:t>
            </a:r>
            <a:r>
              <a:rPr lang="zh-CN" altLang="en-US" sz="1400" dirty="0">
                <a:latin typeface="Arial" panose="020B0604020202020204" pitchFamily="34" charset="0"/>
              </a:rPr>
              <a:t>）机器人本体  </a:t>
            </a:r>
            <a:r>
              <a:rPr lang="en-US" altLang="zh-CN" sz="1400">
                <a:latin typeface="Arial" panose="020B0604020202020204" pitchFamily="34" charset="0"/>
              </a:rPr>
              <a:t>2</a:t>
            </a:r>
            <a:r>
              <a:rPr lang="zh-CN" altLang="en-US" sz="1400" dirty="0">
                <a:latin typeface="Arial" panose="020B0604020202020204" pitchFamily="34" charset="0"/>
              </a:rPr>
              <a:t>）防碰撞传感器  </a:t>
            </a:r>
            <a:r>
              <a:rPr lang="en-US" altLang="zh-CN" sz="1400">
                <a:latin typeface="Arial" panose="020B0604020202020204" pitchFamily="34" charset="0"/>
              </a:rPr>
              <a:t>3</a:t>
            </a:r>
            <a:r>
              <a:rPr lang="zh-CN" altLang="en-US" sz="1400" dirty="0">
                <a:latin typeface="Arial" panose="020B0604020202020204" pitchFamily="34" charset="0"/>
              </a:rPr>
              <a:t>）焊枪把持器  </a:t>
            </a:r>
            <a:r>
              <a:rPr lang="en-US" altLang="zh-CN" sz="1400">
                <a:latin typeface="Arial" panose="020B0604020202020204" pitchFamily="34" charset="0"/>
              </a:rPr>
              <a:t>4</a:t>
            </a:r>
            <a:r>
              <a:rPr lang="zh-CN" altLang="en-US" sz="1400" dirty="0">
                <a:latin typeface="Arial" panose="020B0604020202020204" pitchFamily="34" charset="0"/>
              </a:rPr>
              <a:t>）焊枪  </a:t>
            </a:r>
            <a:endParaRPr lang="zh-CN" altLang="en-US" sz="1400" dirty="0">
              <a:latin typeface="Arial" panose="020B0604020202020204" pitchFamily="34" charset="0"/>
            </a:endParaRPr>
          </a:p>
          <a:p>
            <a:r>
              <a:rPr lang="en-US" altLang="zh-CN" sz="1400">
                <a:latin typeface="Arial" panose="020B0604020202020204" pitchFamily="34" charset="0"/>
              </a:rPr>
              <a:t>5</a:t>
            </a:r>
            <a:r>
              <a:rPr lang="zh-CN" altLang="en-US" sz="1400" dirty="0">
                <a:latin typeface="Arial" panose="020B0604020202020204" pitchFamily="34" charset="0"/>
              </a:rPr>
              <a:t>）焊枪电缆 </a:t>
            </a:r>
            <a:r>
              <a:rPr lang="en-US" altLang="zh-CN" sz="1400">
                <a:latin typeface="Arial" panose="020B0604020202020204" pitchFamily="34" charset="0"/>
              </a:rPr>
              <a:t>6</a:t>
            </a:r>
            <a:r>
              <a:rPr lang="zh-CN" altLang="en-US" sz="1400" dirty="0">
                <a:latin typeface="Arial" panose="020B0604020202020204" pitchFamily="34" charset="0"/>
              </a:rPr>
              <a:t>）送丝机构  </a:t>
            </a:r>
            <a:r>
              <a:rPr lang="en-US" altLang="zh-CN" sz="1400">
                <a:latin typeface="Arial" panose="020B0604020202020204" pitchFamily="34" charset="0"/>
              </a:rPr>
              <a:t>7</a:t>
            </a:r>
            <a:r>
              <a:rPr lang="zh-CN" altLang="en-US" sz="1400" dirty="0">
                <a:latin typeface="Arial" panose="020B0604020202020204" pitchFamily="34" charset="0"/>
              </a:rPr>
              <a:t>）送丝管  </a:t>
            </a:r>
            <a:r>
              <a:rPr lang="en-US" altLang="zh-CN" sz="1400">
                <a:latin typeface="Arial" panose="020B0604020202020204" pitchFamily="34" charset="0"/>
              </a:rPr>
              <a:t>8</a:t>
            </a:r>
            <a:r>
              <a:rPr lang="zh-CN" altLang="en-US" sz="1400" dirty="0">
                <a:latin typeface="Arial" panose="020B0604020202020204" pitchFamily="34" charset="0"/>
              </a:rPr>
              <a:t>）焊接电源 </a:t>
            </a:r>
            <a:r>
              <a:rPr lang="en-US" altLang="zh-CN" sz="1400">
                <a:latin typeface="Arial" panose="020B0604020202020204" pitchFamily="34" charset="0"/>
              </a:rPr>
              <a:t>9</a:t>
            </a:r>
            <a:r>
              <a:rPr lang="zh-CN" altLang="en-US" sz="1400" dirty="0">
                <a:latin typeface="Arial" panose="020B0604020202020204" pitchFamily="34" charset="0"/>
              </a:rPr>
              <a:t>）功率电缆  </a:t>
            </a:r>
            <a:r>
              <a:rPr lang="en-US" altLang="zh-CN" sz="1400">
                <a:latin typeface="Arial" panose="020B0604020202020204" pitchFamily="34" charset="0"/>
              </a:rPr>
              <a:t>10</a:t>
            </a:r>
            <a:r>
              <a:rPr lang="zh-CN" altLang="en-US" sz="1400" dirty="0">
                <a:latin typeface="Arial" panose="020B0604020202020204" pitchFamily="34" charset="0"/>
              </a:rPr>
              <a:t>）送丝机构控制电缆</a:t>
            </a:r>
            <a:r>
              <a:rPr lang="en-US" altLang="zh-CN" sz="1400">
                <a:latin typeface="Arial" panose="020B0604020202020204" pitchFamily="34" charset="0"/>
              </a:rPr>
              <a:t>11</a:t>
            </a:r>
            <a:r>
              <a:rPr lang="zh-CN" altLang="en-US" sz="1400" dirty="0">
                <a:latin typeface="Arial" panose="020B0604020202020204" pitchFamily="34" charset="0"/>
              </a:rPr>
              <a:t>）保护器软管 </a:t>
            </a:r>
            <a:r>
              <a:rPr lang="en-US" altLang="zh-CN" sz="1400">
                <a:latin typeface="Arial" panose="020B0604020202020204" pitchFamily="34" charset="0"/>
              </a:rPr>
              <a:t>12</a:t>
            </a:r>
            <a:r>
              <a:rPr lang="zh-CN" altLang="en-US" sz="1400" dirty="0">
                <a:latin typeface="Arial" panose="020B0604020202020204" pitchFamily="34" charset="0"/>
              </a:rPr>
              <a:t>）保护气流量调节器  </a:t>
            </a:r>
            <a:r>
              <a:rPr lang="en-US" altLang="zh-CN" sz="1400">
                <a:latin typeface="Arial" panose="020B0604020202020204" pitchFamily="34" charset="0"/>
              </a:rPr>
              <a:t>13</a:t>
            </a:r>
            <a:r>
              <a:rPr lang="zh-CN" altLang="en-US" sz="1400" dirty="0">
                <a:latin typeface="Arial" panose="020B0604020202020204" pitchFamily="34" charset="0"/>
              </a:rPr>
              <a:t>）送丝盘架  </a:t>
            </a:r>
            <a:r>
              <a:rPr lang="en-US" altLang="zh-CN" sz="1400">
                <a:latin typeface="Arial" panose="020B0604020202020204" pitchFamily="34" charset="0"/>
              </a:rPr>
              <a:t>14</a:t>
            </a:r>
            <a:r>
              <a:rPr lang="zh-CN" altLang="en-US" sz="1400" dirty="0">
                <a:latin typeface="Arial" panose="020B0604020202020204" pitchFamily="34" charset="0"/>
              </a:rPr>
              <a:t>）保护气瓶</a:t>
            </a:r>
            <a:r>
              <a:rPr lang="en-US" altLang="zh-CN" sz="1400">
                <a:latin typeface="Arial" panose="020B0604020202020204" pitchFamily="34" charset="0"/>
              </a:rPr>
              <a:t>15</a:t>
            </a:r>
            <a:r>
              <a:rPr lang="zh-CN" altLang="en-US" sz="1400" dirty="0">
                <a:latin typeface="Arial" panose="020B0604020202020204" pitchFamily="34" charset="0"/>
              </a:rPr>
              <a:t>）冷却水冷水管  </a:t>
            </a:r>
            <a:endParaRPr lang="zh-CN" altLang="en-US" sz="1400" dirty="0">
              <a:latin typeface="Arial" panose="020B0604020202020204" pitchFamily="34" charset="0"/>
            </a:endParaRPr>
          </a:p>
          <a:p>
            <a:r>
              <a:rPr lang="en-US" altLang="zh-CN" sz="1400">
                <a:latin typeface="Arial" panose="020B0604020202020204" pitchFamily="34" charset="0"/>
              </a:rPr>
              <a:t>16</a:t>
            </a:r>
            <a:r>
              <a:rPr lang="zh-CN" altLang="en-US" sz="1400" dirty="0">
                <a:latin typeface="Arial" panose="020B0604020202020204" pitchFamily="34" charset="0"/>
              </a:rPr>
              <a:t>）冷却水回水管  </a:t>
            </a:r>
            <a:r>
              <a:rPr lang="en-US" altLang="zh-CN" sz="1400">
                <a:latin typeface="Arial" panose="020B0604020202020204" pitchFamily="34" charset="0"/>
              </a:rPr>
              <a:t>17</a:t>
            </a:r>
            <a:r>
              <a:rPr lang="zh-CN" altLang="en-US" sz="1400" dirty="0">
                <a:latin typeface="Arial" panose="020B0604020202020204" pitchFamily="34" charset="0"/>
              </a:rPr>
              <a:t>）水流开关  </a:t>
            </a:r>
            <a:r>
              <a:rPr lang="en-US" altLang="zh-CN" sz="1400">
                <a:latin typeface="Arial" panose="020B0604020202020204" pitchFamily="34" charset="0"/>
              </a:rPr>
              <a:t>18</a:t>
            </a:r>
            <a:r>
              <a:rPr lang="zh-CN" altLang="en-US" sz="1400" dirty="0">
                <a:latin typeface="Arial" panose="020B0604020202020204" pitchFamily="34" charset="0"/>
              </a:rPr>
              <a:t>）冷却水箱</a:t>
            </a:r>
            <a:endParaRPr lang="zh-CN" altLang="en-US" sz="1400" dirty="0">
              <a:latin typeface="Arial" panose="020B0604020202020204" pitchFamily="34" charset="0"/>
            </a:endParaRPr>
          </a:p>
          <a:p>
            <a:r>
              <a:rPr lang="en-US" altLang="zh-CN" sz="1400">
                <a:latin typeface="Arial" panose="020B0604020202020204" pitchFamily="34" charset="0"/>
              </a:rPr>
              <a:t>19</a:t>
            </a:r>
            <a:r>
              <a:rPr lang="zh-CN" altLang="en-US" sz="1400" dirty="0">
                <a:latin typeface="Arial" panose="020B0604020202020204" pitchFamily="34" charset="0"/>
              </a:rPr>
              <a:t>）碰撞传感器电缆  </a:t>
            </a:r>
            <a:r>
              <a:rPr lang="en-US" altLang="zh-CN" sz="1400">
                <a:latin typeface="Arial" panose="020B0604020202020204" pitchFamily="34" charset="0"/>
              </a:rPr>
              <a:t>20</a:t>
            </a:r>
            <a:r>
              <a:rPr lang="zh-CN" altLang="en-US" sz="1400" dirty="0">
                <a:latin typeface="Arial" panose="020B0604020202020204" pitchFamily="34" charset="0"/>
              </a:rPr>
              <a:t>）功率电缆  </a:t>
            </a:r>
            <a:r>
              <a:rPr lang="en-US" altLang="zh-CN" sz="1400">
                <a:latin typeface="Arial" panose="020B0604020202020204" pitchFamily="34" charset="0"/>
              </a:rPr>
              <a:t>21</a:t>
            </a:r>
            <a:r>
              <a:rPr lang="zh-CN" altLang="en-US" sz="1400" dirty="0">
                <a:latin typeface="Arial" panose="020B0604020202020204" pitchFamily="34" charset="0"/>
              </a:rPr>
              <a:t>）焊机供电一次电缆</a:t>
            </a:r>
            <a:endParaRPr lang="zh-CN" altLang="en-US" sz="1400" dirty="0">
              <a:latin typeface="Arial" panose="020B0604020202020204" pitchFamily="34" charset="0"/>
            </a:endParaRPr>
          </a:p>
          <a:p>
            <a:r>
              <a:rPr lang="zh-CN" altLang="en-US" sz="1400" dirty="0">
                <a:latin typeface="Arial" panose="020B0604020202020204" pitchFamily="34" charset="0"/>
              </a:rPr>
              <a:t> </a:t>
            </a:r>
            <a:r>
              <a:rPr lang="en-US" altLang="zh-CN" sz="1400">
                <a:latin typeface="Arial" panose="020B0604020202020204" pitchFamily="34" charset="0"/>
              </a:rPr>
              <a:t>22</a:t>
            </a:r>
            <a:r>
              <a:rPr lang="zh-CN" altLang="en-US" sz="1400" dirty="0">
                <a:latin typeface="Arial" panose="020B0604020202020204" pitchFamily="34" charset="0"/>
              </a:rPr>
              <a:t>）机器人控制柜</a:t>
            </a:r>
            <a:r>
              <a:rPr lang="en-US" altLang="zh-CN" sz="1400">
                <a:latin typeface="Arial" panose="020B0604020202020204" pitchFamily="34" charset="0"/>
              </a:rPr>
              <a:t>23</a:t>
            </a:r>
            <a:r>
              <a:rPr lang="zh-CN" altLang="en-US" sz="1400" dirty="0">
                <a:latin typeface="Arial" panose="020B0604020202020204" pitchFamily="34" charset="0"/>
              </a:rPr>
              <a:t>）机器人示教盒  </a:t>
            </a:r>
            <a:r>
              <a:rPr lang="en-US" altLang="zh-CN" sz="1400">
                <a:latin typeface="Arial" panose="020B0604020202020204" pitchFamily="34" charset="0"/>
              </a:rPr>
              <a:t>24</a:t>
            </a:r>
            <a:r>
              <a:rPr lang="zh-CN" altLang="en-US" sz="1400" dirty="0">
                <a:latin typeface="Arial" panose="020B0604020202020204" pitchFamily="34" charset="0"/>
              </a:rPr>
              <a:t>）机器人供电电缆 </a:t>
            </a:r>
            <a:endParaRPr lang="zh-CN" altLang="en-US" sz="1400" dirty="0">
              <a:latin typeface="Arial" panose="020B0604020202020204" pitchFamily="34" charset="0"/>
            </a:endParaRPr>
          </a:p>
          <a:p>
            <a:r>
              <a:rPr lang="zh-CN" altLang="en-US" sz="1400" dirty="0">
                <a:latin typeface="Arial" panose="020B0604020202020204" pitchFamily="34" charset="0"/>
              </a:rPr>
              <a:t> </a:t>
            </a:r>
            <a:r>
              <a:rPr lang="en-US" altLang="zh-CN" sz="1400">
                <a:latin typeface="Arial" panose="020B0604020202020204" pitchFamily="34" charset="0"/>
              </a:rPr>
              <a:t>25</a:t>
            </a:r>
            <a:r>
              <a:rPr lang="zh-CN" altLang="en-US" sz="1400" dirty="0">
                <a:latin typeface="Arial" panose="020B0604020202020204" pitchFamily="34" charset="0"/>
              </a:rPr>
              <a:t>）机器人控制电缆 </a:t>
            </a:r>
            <a:r>
              <a:rPr lang="en-US" altLang="zh-CN" sz="1400">
                <a:latin typeface="Arial" panose="020B0604020202020204" pitchFamily="34" charset="0"/>
              </a:rPr>
              <a:t>27</a:t>
            </a:r>
            <a:r>
              <a:rPr lang="zh-CN" altLang="en-US" sz="1400" dirty="0">
                <a:latin typeface="Arial" panose="020B0604020202020204" pitchFamily="34" charset="0"/>
              </a:rPr>
              <a:t>）夹具及工作台</a:t>
            </a:r>
            <a:endParaRPr lang="zh-CN" altLang="en-US" sz="1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35"/>
                                        </p:tgtEl>
                                        <p:attrNameLst>
                                          <p:attrName>style.visibility</p:attrName>
                                        </p:attrNameLst>
                                      </p:cBhvr>
                                      <p:to>
                                        <p:strVal val="visible"/>
                                      </p:to>
                                    </p:set>
                                    <p:animEffect transition="in" filter="wipe(left)">
                                      <p:cBhvr>
                                        <p:cTn id="11" dur="500"/>
                                        <p:tgtEl>
                                          <p:spTgt spid="481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8134"/>
                                        </p:tgtEl>
                                        <p:attrNameLst>
                                          <p:attrName>style.visibility</p:attrName>
                                        </p:attrNameLst>
                                      </p:cBhvr>
                                      <p:to>
                                        <p:strVal val="visible"/>
                                      </p:to>
                                    </p:set>
                                    <p:animEffect transition="in" filter="wipe(left)">
                                      <p:cBhvr>
                                        <p:cTn id="20" dur="500"/>
                                        <p:tgtEl>
                                          <p:spTgt spid="48134"/>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48137"/>
                                        </p:tgtEl>
                                        <p:attrNameLst>
                                          <p:attrName>style.visibility</p:attrName>
                                        </p:attrNameLst>
                                      </p:cBhvr>
                                      <p:to>
                                        <p:strVal val="visible"/>
                                      </p:to>
                                    </p:set>
                                    <p:animEffect transition="in" filter="wipe(down)">
                                      <p:cBhvr>
                                        <p:cTn id="24" dur="500"/>
                                        <p:tgtEl>
                                          <p:spTgt spid="48137"/>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8138"/>
                                        </p:tgtEl>
                                        <p:attrNameLst>
                                          <p:attrName>style.visibility</p:attrName>
                                        </p:attrNameLst>
                                      </p:cBhvr>
                                      <p:to>
                                        <p:strVal val="visible"/>
                                      </p:to>
                                    </p:set>
                                    <p:animEffect transition="in" filter="wipe(left)">
                                      <p:cBhvr>
                                        <p:cTn id="28" dur="500"/>
                                        <p:tgtEl>
                                          <p:spTgt spid="48138"/>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48139"/>
                                        </p:tgtEl>
                                        <p:attrNameLst>
                                          <p:attrName>style.visibility</p:attrName>
                                        </p:attrNameLst>
                                      </p:cBhvr>
                                      <p:to>
                                        <p:strVal val="visible"/>
                                      </p:to>
                                    </p:set>
                                    <p:animEffect transition="in" filter="wipe(up)">
                                      <p:cBhvr>
                                        <p:cTn id="32" dur="500"/>
                                        <p:tgtEl>
                                          <p:spTgt spid="48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134" grpId="0"/>
      <p:bldP spid="48135" grpId="0"/>
      <p:bldP spid="2" grpId="0" animBg="1"/>
      <p:bldP spid="481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49158" name="矩形 2"/>
          <p:cNvSpPr/>
          <p:nvPr/>
        </p:nvSpPr>
        <p:spPr>
          <a:xfrm>
            <a:off x="684213" y="1628775"/>
            <a:ext cx="30241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认识示教盒</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49159" name="文本框 49158"/>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5113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焊接机器人</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49162" name="文本框 49161"/>
          <p:cNvSpPr txBox="1"/>
          <p:nvPr/>
        </p:nvSpPr>
        <p:spPr>
          <a:xfrm>
            <a:off x="827088" y="2349500"/>
            <a:ext cx="3960812" cy="3663950"/>
          </a:xfrm>
          <a:prstGeom prst="rect">
            <a:avLst/>
          </a:prstGeom>
          <a:noFill/>
          <a:ln w="9525">
            <a:noFill/>
          </a:ln>
        </p:spPr>
        <p:txBody>
          <a:bodyPr>
            <a:spAutoFit/>
          </a:bodyPr>
          <a:p>
            <a:pPr>
              <a:lnSpc>
                <a:spcPct val="130000"/>
              </a:lnSpc>
            </a:pPr>
            <a:r>
              <a:rPr lang="zh-CN" altLang="en-US" dirty="0">
                <a:latin typeface="Arial" panose="020B0604020202020204" pitchFamily="34" charset="0"/>
              </a:rPr>
              <a:t>       </a:t>
            </a:r>
            <a:r>
              <a:rPr lang="zh-CN" altLang="en-US" dirty="0">
                <a:latin typeface="微软雅黑" panose="020B0503020204020204" pitchFamily="34" charset="-122"/>
                <a:ea typeface="微软雅黑" panose="020B0503020204020204" pitchFamily="34" charset="-122"/>
              </a:rPr>
              <a:t>焊接机器人系统中</a:t>
            </a:r>
            <a:r>
              <a:rPr lang="en-US" altLang="zh-CN">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人与机器人的界面，主要通过示教盒实现。示教盒（图</a:t>
            </a:r>
            <a:r>
              <a:rPr lang="en-US" altLang="zh-CN">
                <a:latin typeface="微软雅黑" panose="020B0503020204020204" pitchFamily="34" charset="-122"/>
                <a:ea typeface="微软雅黑" panose="020B0503020204020204" pitchFamily="34" charset="-122"/>
              </a:rPr>
              <a:t>2-105</a:t>
            </a:r>
            <a:r>
              <a:rPr lang="zh-CN" altLang="en-US" dirty="0">
                <a:latin typeface="微软雅黑" panose="020B0503020204020204" pitchFamily="34" charset="-122"/>
                <a:ea typeface="微软雅黑" panose="020B0503020204020204" pitchFamily="34" charset="-122"/>
              </a:rPr>
              <a:t>）又称作示教编程器</a:t>
            </a:r>
            <a:r>
              <a:rPr lang="en-US" altLang="zh-CN">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可由操作者手持移动</a:t>
            </a:r>
            <a:r>
              <a:rPr lang="en-US" altLang="zh-CN">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使操作者能够方便地接近工作环境进行视教编程。示教盒的主要工作部分是操作键与显示屏。示教盒控制电路的主要功能是对操作键进行扫描并将按键信息送至控制器</a:t>
            </a:r>
            <a:r>
              <a:rPr lang="en-US" altLang="zh-CN">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同时将控制器产生的各种信息在显示屏上进行显示，编程。</a:t>
            </a:r>
            <a:endParaRPr lang="zh-CN" altLang="en-US" dirty="0">
              <a:latin typeface="微软雅黑" panose="020B0503020204020204" pitchFamily="34" charset="-122"/>
              <a:ea typeface="微软雅黑" panose="020B0503020204020204" pitchFamily="34" charset="-122"/>
            </a:endParaRPr>
          </a:p>
        </p:txBody>
      </p:sp>
      <p:pic>
        <p:nvPicPr>
          <p:cNvPr id="49163" name="Picture 4" descr="i_Pendant_1200"/>
          <p:cNvPicPr>
            <a:picLocks noChangeAspect="1"/>
          </p:cNvPicPr>
          <p:nvPr/>
        </p:nvPicPr>
        <p:blipFill>
          <a:blip r:embed="rId1"/>
          <a:stretch>
            <a:fillRect/>
          </a:stretch>
        </p:blipFill>
        <p:spPr>
          <a:xfrm>
            <a:off x="5219700" y="1773238"/>
            <a:ext cx="3314700" cy="43926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wipe(left)">
                                      <p:cBhvr>
                                        <p:cTn id="7" dur="5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62"/>
                                        </p:tgtEl>
                                        <p:attrNameLst>
                                          <p:attrName>style.visibility</p:attrName>
                                        </p:attrNameLst>
                                      </p:cBhvr>
                                      <p:to>
                                        <p:strVal val="visible"/>
                                      </p:to>
                                    </p:set>
                                    <p:animEffect transition="in" filter="wipe(left)">
                                      <p:cBhvr>
                                        <p:cTn id="12" dur="500"/>
                                        <p:tgtEl>
                                          <p:spTgt spid="4916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9163"/>
                                        </p:tgtEl>
                                        <p:attrNameLst>
                                          <p:attrName>style.visibility</p:attrName>
                                        </p:attrNameLst>
                                      </p:cBhvr>
                                      <p:to>
                                        <p:strVal val="visible"/>
                                      </p:to>
                                    </p:set>
                                    <p:animEffect transition="in" filter="wipe(left)">
                                      <p:cBhvr>
                                        <p:cTn id="16" dur="500"/>
                                        <p:tgtEl>
                                          <p:spTgt spid="4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0839" name="Picture 4" descr="i_Pendant_1200"/>
          <p:cNvPicPr>
            <a:picLocks noChangeAspect="1"/>
          </p:cNvPicPr>
          <p:nvPr/>
        </p:nvPicPr>
        <p:blipFill>
          <a:blip r:embed="rId1"/>
          <a:stretch>
            <a:fillRect/>
          </a:stretch>
        </p:blipFill>
        <p:spPr>
          <a:xfrm>
            <a:off x="900113" y="2205038"/>
            <a:ext cx="3043237" cy="4032250"/>
          </a:xfrm>
          <a:prstGeom prst="rect">
            <a:avLst/>
          </a:prstGeom>
          <a:noFill/>
          <a:ln w="9525">
            <a:noFill/>
          </a:ln>
        </p:spPr>
      </p:pic>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20841" name="矩形 2"/>
          <p:cNvSpPr/>
          <p:nvPr/>
        </p:nvSpPr>
        <p:spPr>
          <a:xfrm>
            <a:off x="684213" y="1628775"/>
            <a:ext cx="30241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认识示教盒</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20842" name="文本框 120841"/>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5113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焊接机器人</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20844" name="Line 3"/>
          <p:cNvSpPr/>
          <p:nvPr/>
        </p:nvSpPr>
        <p:spPr>
          <a:xfrm flipH="1">
            <a:off x="2916238" y="1844675"/>
            <a:ext cx="2209800" cy="1600200"/>
          </a:xfrm>
          <a:prstGeom prst="line">
            <a:avLst/>
          </a:prstGeom>
          <a:ln w="38100" cap="flat" cmpd="sng">
            <a:solidFill>
              <a:srgbClr val="FF0000"/>
            </a:solidFill>
            <a:prstDash val="solid"/>
            <a:headEnd type="none" w="med" len="med"/>
            <a:tailEnd type="triangle" w="med" len="lg"/>
          </a:ln>
        </p:spPr>
      </p:sp>
      <p:sp>
        <p:nvSpPr>
          <p:cNvPr id="120845" name="Text Box 4"/>
          <p:cNvSpPr txBox="1"/>
          <p:nvPr/>
        </p:nvSpPr>
        <p:spPr>
          <a:xfrm>
            <a:off x="5148263" y="1557338"/>
            <a:ext cx="2971800" cy="519112"/>
          </a:xfrm>
          <a:prstGeom prst="rect">
            <a:avLst/>
          </a:prstGeom>
          <a:noFill/>
          <a:ln w="9525">
            <a:noFill/>
          </a:ln>
        </p:spPr>
        <p:txBody>
          <a:bodyPr>
            <a:spAutoFit/>
          </a:bodyPr>
          <a:p>
            <a:pPr eaLnBrk="0" hangingPunct="0">
              <a:spcBef>
                <a:spcPct val="50000"/>
              </a:spcBef>
            </a:pPr>
            <a:r>
              <a:rPr lang="zh-CN" altLang="en-US" sz="2000" b="1" dirty="0">
                <a:latin typeface="Arial Narrow" panose="020B0606020202030204" pitchFamily="34" charset="0"/>
                <a:cs typeface="Arial" panose="020B0604020202020204" pitchFamily="34" charset="0"/>
              </a:rPr>
              <a:t>液晶屏</a:t>
            </a:r>
            <a:r>
              <a:rPr lang="en-US" altLang="zh-CN" sz="2800">
                <a:solidFill>
                  <a:srgbClr val="FF0000"/>
                </a:solidFill>
                <a:latin typeface="Arial Narrow" panose="020B0606020202030204" pitchFamily="34" charset="0"/>
                <a:cs typeface="Arial" panose="020B0604020202020204" pitchFamily="34" charset="0"/>
              </a:rPr>
              <a:t>    </a:t>
            </a:r>
            <a:endParaRPr lang="en-US" altLang="zh-CN" sz="2800">
              <a:solidFill>
                <a:srgbClr val="FF0000"/>
              </a:solidFill>
              <a:latin typeface="Arial Narrow" panose="020B0606020202030204" pitchFamily="34" charset="0"/>
              <a:ea typeface="Arial" panose="020B0604020202020204" pitchFamily="34" charset="0"/>
            </a:endParaRPr>
          </a:p>
        </p:txBody>
      </p:sp>
      <p:sp>
        <p:nvSpPr>
          <p:cNvPr id="120847" name="Text Box 3"/>
          <p:cNvSpPr txBox="1"/>
          <p:nvPr/>
        </p:nvSpPr>
        <p:spPr>
          <a:xfrm>
            <a:off x="5219700" y="4941888"/>
            <a:ext cx="3048000" cy="1463675"/>
          </a:xfrm>
          <a:prstGeom prst="rect">
            <a:avLst/>
          </a:prstGeom>
          <a:noFill/>
          <a:ln w="9525">
            <a:noFill/>
          </a:ln>
        </p:spPr>
        <p:txBody>
          <a:bodyPr>
            <a:spAutoFit/>
          </a:bodyPr>
          <a:p>
            <a:pPr eaLnBrk="0" hangingPunct="0">
              <a:spcBef>
                <a:spcPct val="50000"/>
              </a:spcBef>
            </a:pPr>
            <a:r>
              <a:rPr lang="en-US" altLang="zh-CN" sz="2000" b="1">
                <a:latin typeface="Arial Narrow" panose="020B0606020202030204" pitchFamily="34" charset="0"/>
                <a:cs typeface="Arial" panose="020B0604020202020204" pitchFamily="34" charset="0"/>
              </a:rPr>
              <a:t>ON/OFF </a:t>
            </a:r>
            <a:r>
              <a:rPr lang="zh-CN" altLang="en-US" sz="2000" b="1" dirty="0">
                <a:latin typeface="Arial Narrow" panose="020B0606020202030204" pitchFamily="34" charset="0"/>
                <a:cs typeface="Arial" panose="020B0604020202020204" pitchFamily="34" charset="0"/>
              </a:rPr>
              <a:t>开关</a:t>
            </a:r>
            <a:r>
              <a:rPr lang="en-US" altLang="zh-CN" sz="2000" b="1">
                <a:latin typeface="Arial Narrow" panose="020B0606020202030204" pitchFamily="34" charset="0"/>
                <a:cs typeface="Arial" panose="020B0604020202020204" pitchFamily="34" charset="0"/>
              </a:rPr>
              <a:t>:</a:t>
            </a:r>
            <a:r>
              <a:rPr lang="en-US" altLang="zh-CN" sz="2000">
                <a:latin typeface="Arial Narrow" panose="020B0606020202030204" pitchFamily="34" charset="0"/>
                <a:cs typeface="Arial" panose="020B0604020202020204" pitchFamily="34" charset="0"/>
              </a:rPr>
              <a:t> </a:t>
            </a:r>
            <a:endParaRPr lang="en-US" altLang="zh-CN" sz="2000">
              <a:latin typeface="Arial Narrow" panose="020B0606020202030204" pitchFamily="34" charset="0"/>
              <a:cs typeface="Arial" panose="020B0604020202020204" pitchFamily="34" charset="0"/>
            </a:endParaRPr>
          </a:p>
          <a:p>
            <a:pPr eaLnBrk="0" hangingPunct="0">
              <a:spcBef>
                <a:spcPct val="50000"/>
              </a:spcBef>
            </a:pPr>
            <a:r>
              <a:rPr lang="zh-CN" altLang="en-US" sz="2000" dirty="0">
                <a:latin typeface="Arial Narrow" panose="020B0606020202030204" pitchFamily="34" charset="0"/>
                <a:cs typeface="Arial" panose="020B0604020202020204" pitchFamily="34" charset="0"/>
              </a:rPr>
              <a:t>控制示教器的开启和关闭；只有将其置于</a:t>
            </a:r>
            <a:r>
              <a:rPr lang="en-US" altLang="zh-CN" sz="2000">
                <a:latin typeface="Arial Narrow" panose="020B0606020202030204" pitchFamily="34" charset="0"/>
                <a:cs typeface="Arial" panose="020B0604020202020204" pitchFamily="34" charset="0"/>
              </a:rPr>
              <a:t>“ON”</a:t>
            </a:r>
            <a:r>
              <a:rPr lang="zh-CN" altLang="en-US" sz="2000" dirty="0">
                <a:latin typeface="Arial Narrow" panose="020B0606020202030204" pitchFamily="34" charset="0"/>
                <a:cs typeface="Arial" panose="020B0604020202020204" pitchFamily="34" charset="0"/>
              </a:rPr>
              <a:t>时才能进行编程。</a:t>
            </a:r>
            <a:endParaRPr lang="zh-CN" altLang="en-US" sz="2000" dirty="0">
              <a:latin typeface="Arial Narrow" panose="020B0606020202030204" pitchFamily="34" charset="0"/>
              <a:ea typeface="Arial" panose="020B0604020202020204" pitchFamily="34" charset="0"/>
            </a:endParaRPr>
          </a:p>
        </p:txBody>
      </p:sp>
      <p:sp>
        <p:nvSpPr>
          <p:cNvPr id="120848" name="Line 3"/>
          <p:cNvSpPr/>
          <p:nvPr/>
        </p:nvSpPr>
        <p:spPr>
          <a:xfrm flipH="1" flipV="1">
            <a:off x="3563938" y="4221163"/>
            <a:ext cx="1512887" cy="847725"/>
          </a:xfrm>
          <a:prstGeom prst="line">
            <a:avLst/>
          </a:prstGeom>
          <a:ln w="38100" cap="flat" cmpd="sng">
            <a:solidFill>
              <a:srgbClr val="FF0000"/>
            </a:solidFill>
            <a:prstDash val="solid"/>
            <a:headEnd type="none" w="med" len="med"/>
            <a:tailEnd type="triangle" w="med" len="lg"/>
          </a:ln>
        </p:spPr>
      </p:sp>
      <p:sp>
        <p:nvSpPr>
          <p:cNvPr id="120849" name="Text Box 3"/>
          <p:cNvSpPr txBox="1"/>
          <p:nvPr/>
        </p:nvSpPr>
        <p:spPr>
          <a:xfrm>
            <a:off x="5219700" y="2852738"/>
            <a:ext cx="3200400" cy="1768475"/>
          </a:xfrm>
          <a:prstGeom prst="rect">
            <a:avLst/>
          </a:prstGeom>
          <a:noFill/>
          <a:ln w="9525">
            <a:noFill/>
          </a:ln>
        </p:spPr>
        <p:txBody>
          <a:bodyPr>
            <a:spAutoFit/>
          </a:bodyPr>
          <a:p>
            <a:pPr eaLnBrk="0" hangingPunct="0">
              <a:spcBef>
                <a:spcPct val="50000"/>
              </a:spcBef>
            </a:pPr>
            <a:r>
              <a:rPr lang="zh-CN" altLang="en-US" sz="2000" b="1" dirty="0">
                <a:latin typeface="Arial Narrow" panose="020B0606020202030204" pitchFamily="34" charset="0"/>
                <a:cs typeface="Arial" panose="020B0604020202020204" pitchFamily="34" charset="0"/>
              </a:rPr>
              <a:t>急停键</a:t>
            </a:r>
            <a:r>
              <a:rPr lang="en-US" altLang="zh-CN" sz="2000" b="1">
                <a:latin typeface="Arial Narrow" panose="020B0606020202030204" pitchFamily="34" charset="0"/>
                <a:cs typeface="Arial" panose="020B0604020202020204" pitchFamily="34" charset="0"/>
              </a:rPr>
              <a:t>: </a:t>
            </a:r>
            <a:endParaRPr lang="en-US" altLang="zh-CN" sz="2000" b="1">
              <a:latin typeface="Arial Narrow" panose="020B0606020202030204" pitchFamily="34" charset="0"/>
              <a:cs typeface="Arial" panose="020B0604020202020204" pitchFamily="34" charset="0"/>
            </a:endParaRPr>
          </a:p>
          <a:p>
            <a:pPr eaLnBrk="0" hangingPunct="0">
              <a:spcBef>
                <a:spcPct val="50000"/>
              </a:spcBef>
            </a:pPr>
            <a:r>
              <a:rPr lang="zh-CN" altLang="en-US" sz="2000" dirty="0">
                <a:latin typeface="Arial Narrow" panose="020B0606020202030204" pitchFamily="34" charset="0"/>
                <a:cs typeface="Arial" panose="020B0604020202020204" pitchFamily="34" charset="0"/>
              </a:rPr>
              <a:t>使用此键来停止一个正在执行的程序，关闭机器人伺服系统的驱动电源，同时启用机器人制动闸。</a:t>
            </a:r>
            <a:endParaRPr lang="en-US" altLang="zh-CN" sz="2000">
              <a:latin typeface="Arial Narrow" panose="020B0606020202030204" pitchFamily="34" charset="0"/>
              <a:ea typeface="Arial" panose="020B0604020202020204" pitchFamily="34" charset="0"/>
            </a:endParaRPr>
          </a:p>
        </p:txBody>
      </p:sp>
      <p:sp>
        <p:nvSpPr>
          <p:cNvPr id="120850" name="Line 3"/>
          <p:cNvSpPr/>
          <p:nvPr/>
        </p:nvSpPr>
        <p:spPr>
          <a:xfrm flipH="1" flipV="1">
            <a:off x="3635375" y="3644900"/>
            <a:ext cx="1512888" cy="0"/>
          </a:xfrm>
          <a:prstGeom prst="line">
            <a:avLst/>
          </a:prstGeom>
          <a:ln w="38100" cap="flat" cmpd="sng">
            <a:solidFill>
              <a:srgbClr val="FF0000"/>
            </a:solidFill>
            <a:prstDash val="solid"/>
            <a:headEnd type="none" w="med" len="med"/>
            <a:tailEnd type="triangle" w="med" len="lg"/>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0839"/>
                                        </p:tgtEl>
                                        <p:attrNameLst>
                                          <p:attrName>style.visibility</p:attrName>
                                        </p:attrNameLst>
                                      </p:cBhvr>
                                      <p:to>
                                        <p:strVal val="visible"/>
                                      </p:to>
                                    </p:set>
                                    <p:animEffect transition="in" filter="wipe(down)">
                                      <p:cBhvr>
                                        <p:cTn id="7" dur="500"/>
                                        <p:tgtEl>
                                          <p:spTgt spid="1208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0844"/>
                                        </p:tgtEl>
                                        <p:attrNameLst>
                                          <p:attrName>style.visibility</p:attrName>
                                        </p:attrNameLst>
                                      </p:cBhvr>
                                      <p:to>
                                        <p:strVal val="visible"/>
                                      </p:to>
                                    </p:set>
                                    <p:animEffect transition="in" filter="wipe(down)">
                                      <p:cBhvr>
                                        <p:cTn id="12" dur="500"/>
                                        <p:tgtEl>
                                          <p:spTgt spid="12084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0845"/>
                                        </p:tgtEl>
                                        <p:attrNameLst>
                                          <p:attrName>style.visibility</p:attrName>
                                        </p:attrNameLst>
                                      </p:cBhvr>
                                      <p:to>
                                        <p:strVal val="visible"/>
                                      </p:to>
                                    </p:set>
                                    <p:animEffect transition="in" filter="wipe(left)">
                                      <p:cBhvr>
                                        <p:cTn id="16" dur="500"/>
                                        <p:tgtEl>
                                          <p:spTgt spid="12084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0850"/>
                                        </p:tgtEl>
                                        <p:attrNameLst>
                                          <p:attrName>style.visibility</p:attrName>
                                        </p:attrNameLst>
                                      </p:cBhvr>
                                      <p:to>
                                        <p:strVal val="visible"/>
                                      </p:to>
                                    </p:set>
                                    <p:animEffect transition="in" filter="wipe(left)">
                                      <p:cBhvr>
                                        <p:cTn id="21" dur="500"/>
                                        <p:tgtEl>
                                          <p:spTgt spid="12085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0849"/>
                                        </p:tgtEl>
                                        <p:attrNameLst>
                                          <p:attrName>style.visibility</p:attrName>
                                        </p:attrNameLst>
                                      </p:cBhvr>
                                      <p:to>
                                        <p:strVal val="visible"/>
                                      </p:to>
                                    </p:set>
                                    <p:animEffect transition="in" filter="wipe(left)">
                                      <p:cBhvr>
                                        <p:cTn id="25" dur="500"/>
                                        <p:tgtEl>
                                          <p:spTgt spid="1208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20848"/>
                                        </p:tgtEl>
                                        <p:attrNameLst>
                                          <p:attrName>style.visibility</p:attrName>
                                        </p:attrNameLst>
                                      </p:cBhvr>
                                      <p:to>
                                        <p:strVal val="visible"/>
                                      </p:to>
                                    </p:set>
                                    <p:animEffect transition="in" filter="wipe(up)">
                                      <p:cBhvr>
                                        <p:cTn id="30" dur="500"/>
                                        <p:tgtEl>
                                          <p:spTgt spid="120848"/>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20847"/>
                                        </p:tgtEl>
                                        <p:attrNameLst>
                                          <p:attrName>style.visibility</p:attrName>
                                        </p:attrNameLst>
                                      </p:cBhvr>
                                      <p:to>
                                        <p:strVal val="visible"/>
                                      </p:to>
                                    </p:set>
                                    <p:animEffect transition="in" filter="wipe(up)">
                                      <p:cBhvr>
                                        <p:cTn id="34" dur="500"/>
                                        <p:tgtEl>
                                          <p:spTgt spid="120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5" grpId="0"/>
      <p:bldP spid="120847" grpId="0"/>
      <p:bldP spid="1208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1861" name="图片 121860"/>
          <p:cNvPicPr>
            <a:picLocks noChangeAspect="1"/>
          </p:cNvPicPr>
          <p:nvPr/>
        </p:nvPicPr>
        <p:blipFill>
          <a:blip r:embed="rId1"/>
          <a:stretch>
            <a:fillRect/>
          </a:stretch>
        </p:blipFill>
        <p:spPr>
          <a:xfrm>
            <a:off x="900113" y="2276475"/>
            <a:ext cx="3517900" cy="4248150"/>
          </a:xfrm>
          <a:prstGeom prst="rect">
            <a:avLst/>
          </a:prstGeom>
          <a:noFill/>
          <a:ln w="9525">
            <a:noFill/>
          </a:ln>
        </p:spPr>
      </p:pic>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21865" name="矩形 2"/>
          <p:cNvSpPr/>
          <p:nvPr/>
        </p:nvSpPr>
        <p:spPr>
          <a:xfrm>
            <a:off x="684213" y="1628775"/>
            <a:ext cx="30241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认识示教盒</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21866" name="文本框 121865"/>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5113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焊接机器人</a:t>
            </a:r>
            <a:endParaRPr lang="zh-CN" altLang="zh-CN" sz="2000" dirty="0">
              <a:solidFill>
                <a:srgbClr val="10253F"/>
              </a:solidFill>
              <a:latin typeface="楷体" panose="02010609060101010101" pitchFamily="49" charset="-122"/>
              <a:ea typeface="楷体" panose="02010609060101010101" pitchFamily="49" charset="-122"/>
            </a:endParaRPr>
          </a:p>
        </p:txBody>
      </p:sp>
      <p:pic>
        <p:nvPicPr>
          <p:cNvPr id="121869" name="图片 121868" descr="42{XUP}94MP5%AHPSW9HOQL"/>
          <p:cNvPicPr>
            <a:picLocks noChangeAspect="1"/>
          </p:cNvPicPr>
          <p:nvPr/>
        </p:nvPicPr>
        <p:blipFill>
          <a:blip r:embed="rId2"/>
          <a:stretch>
            <a:fillRect/>
          </a:stretch>
        </p:blipFill>
        <p:spPr>
          <a:xfrm>
            <a:off x="352425" y="1581150"/>
            <a:ext cx="8791575" cy="5276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1869"/>
                                        </p:tgtEl>
                                        <p:attrNameLst>
                                          <p:attrName>style.visibility</p:attrName>
                                        </p:attrNameLst>
                                      </p:cBhvr>
                                      <p:to>
                                        <p:strVal val="visible"/>
                                      </p:to>
                                    </p:set>
                                    <p:anim calcmode="lin" valueType="num">
                                      <p:cBhvr additive="base">
                                        <p:cTn id="7" dur="500" fill="hold"/>
                                        <p:tgtEl>
                                          <p:spTgt spid="121869"/>
                                        </p:tgtEl>
                                        <p:attrNameLst>
                                          <p:attrName>ppt_x</p:attrName>
                                        </p:attrNameLst>
                                      </p:cBhvr>
                                      <p:tavLst>
                                        <p:tav tm="0">
                                          <p:val>
                                            <p:strVal val="1+#ppt_w/2"/>
                                          </p:val>
                                        </p:tav>
                                        <p:tav tm="100000">
                                          <p:val>
                                            <p:strVal val="#ppt_x"/>
                                          </p:val>
                                        </p:tav>
                                      </p:tavLst>
                                    </p:anim>
                                    <p:anim calcmode="lin" valueType="num">
                                      <p:cBhvr additive="base">
                                        <p:cTn id="8" dur="500" fill="hold"/>
                                        <p:tgtEl>
                                          <p:spTgt spid="1218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22886" name="矩形 2"/>
          <p:cNvSpPr/>
          <p:nvPr/>
        </p:nvSpPr>
        <p:spPr>
          <a:xfrm>
            <a:off x="684213" y="1628775"/>
            <a:ext cx="30241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编程</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22887" name="文本框 122886"/>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5113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焊接机器人</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22889" name="文本框 122888"/>
          <p:cNvSpPr txBox="1"/>
          <p:nvPr/>
        </p:nvSpPr>
        <p:spPr>
          <a:xfrm>
            <a:off x="971550" y="2420938"/>
            <a:ext cx="7416800" cy="3306762"/>
          </a:xfrm>
          <a:prstGeom prst="rect">
            <a:avLst/>
          </a:prstGeom>
          <a:noFill/>
          <a:ln w="9525">
            <a:noFill/>
          </a:ln>
        </p:spPr>
        <p:txBody>
          <a:bodyPr>
            <a:spAutoFit/>
          </a:bodyPr>
          <a:p>
            <a:pPr>
              <a:lnSpc>
                <a:spcPct val="130000"/>
              </a:lnSpc>
            </a:pPr>
            <a:r>
              <a:rPr lang="en-US" altLang="zh-CN">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选择示教模式；</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建立一个新的作业程序；</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c.</a:t>
            </a:r>
            <a:r>
              <a:rPr lang="zh-CN" altLang="en-US" dirty="0">
                <a:latin typeface="微软雅黑" panose="020B0503020204020204" pitchFamily="34" charset="-122"/>
                <a:ea typeface="微软雅黑" panose="020B0503020204020204" pitchFamily="34" charset="-122"/>
              </a:rPr>
              <a:t>在机器人坐标（或轴坐标和工具坐标）下，手动操作移动机器人至适当位置，存储记录该位罝即为一“点”。依据焊件的形状焊缝数量和焊缝的位置，存储和记录若干个“点”。</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d.</a:t>
            </a:r>
            <a:r>
              <a:rPr lang="zh-CN" altLang="en-US" dirty="0">
                <a:latin typeface="微软雅黑" panose="020B0503020204020204" pitchFamily="34" charset="-122"/>
                <a:ea typeface="微软雅黑" panose="020B0503020204020204" pitchFamily="34" charset="-122"/>
              </a:rPr>
              <a:t>视需要，在程序中各“点”间插入适当的应用命令；</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e.</a:t>
            </a:r>
            <a:r>
              <a:rPr lang="zh-CN" altLang="en-US" dirty="0">
                <a:latin typeface="微软雅黑" panose="020B0503020204020204" pitchFamily="34" charset="-122"/>
                <a:ea typeface="微软雅黑" panose="020B0503020204020204" pitchFamily="34" charset="-122"/>
              </a:rPr>
              <a:t>记录程序结束命令来结束程序。</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f.</a:t>
            </a:r>
            <a:r>
              <a:rPr lang="zh-CN" altLang="en-US" dirty="0">
                <a:latin typeface="微软雅黑" panose="020B0503020204020204" pitchFamily="34" charset="-122"/>
                <a:ea typeface="微软雅黑" panose="020B0503020204020204" pitchFamily="34" charset="-122"/>
              </a:rPr>
              <a:t>进行示教内容的修正和确认。用“前进检查”和“后退检查”对程序“点”进行校正、增加或删除。</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6"/>
                                        </p:tgtEl>
                                        <p:attrNameLst>
                                          <p:attrName>style.visibility</p:attrName>
                                        </p:attrNameLst>
                                      </p:cBhvr>
                                      <p:to>
                                        <p:strVal val="visible"/>
                                      </p:to>
                                    </p:set>
                                    <p:animEffect transition="in" filter="wipe(left)">
                                      <p:cBhvr>
                                        <p:cTn id="7" dur="500"/>
                                        <p:tgtEl>
                                          <p:spTgt spid="1228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9"/>
                                        </p:tgtEl>
                                        <p:attrNameLst>
                                          <p:attrName>style.visibility</p:attrName>
                                        </p:attrNameLst>
                                      </p:cBhvr>
                                      <p:to>
                                        <p:strVal val="visible"/>
                                      </p:to>
                                    </p:set>
                                    <p:animEffect transition="in" filter="wipe(left)">
                                      <p:cBhvr>
                                        <p:cTn id="12" dur="500"/>
                                        <p:tgtEl>
                                          <p:spTgt spid="122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28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23909" name="矩形 2"/>
          <p:cNvSpPr/>
          <p:nvPr/>
        </p:nvSpPr>
        <p:spPr>
          <a:xfrm>
            <a:off x="684213" y="1628775"/>
            <a:ext cx="30241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运行</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23910" name="文本框 123909"/>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5113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焊接机器人</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23912" name="文本框 123911"/>
          <p:cNvSpPr txBox="1"/>
          <p:nvPr/>
        </p:nvSpPr>
        <p:spPr>
          <a:xfrm>
            <a:off x="971550" y="2133600"/>
            <a:ext cx="7200900" cy="4378325"/>
          </a:xfrm>
          <a:prstGeom prst="rect">
            <a:avLst/>
          </a:prstGeom>
          <a:noFill/>
          <a:ln w="9525">
            <a:noFill/>
          </a:ln>
        </p:spPr>
        <p:txBody>
          <a:bodyPr>
            <a:spAutoFit/>
          </a:bodyPr>
          <a:p>
            <a:pPr>
              <a:lnSpc>
                <a:spcPct val="130000"/>
              </a:lnSpc>
            </a:pPr>
            <a:r>
              <a:rPr lang="en-US" altLang="zh-CN">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）在示教模式下，以手动的方式完整的运行一次作业程序，确保没有危险的动作存在。</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）开启焊机电源，并调整好保护气体的流量，开始自动焊接。</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）首道焊缝焊完后，应停止运行中的程序，观察焊缝质量，看工艺参数是否合理，如需要，则应对工艺参数进行微调，之后继续焊接。一般经过</a:t>
            </a:r>
            <a:r>
              <a:rPr lang="en-US" altLang="zh-CN">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次的调整后，焊缝质量就能达到预期的效果。</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）首件焊件焊完后应进行首检，首检合格后方可进行批量焊接。</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）当出现焊缝焊偏的现象时，首先应检查零件件是否装到位，其次检查工装夹具是否有松动、位移的现象，最后检査导电嘴是否松动或焊枪是否发生碰撞等现象。找出原因后再进行针对性的解决。</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）焊接过程中，应随时观察保护气体、焊丝的余量，如不足应立即停止运行中的机器人，进行更换。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wipe(left)">
                                      <p:cBhvr>
                                        <p:cTn id="7" dur="500"/>
                                        <p:tgtEl>
                                          <p:spTgt spid="1239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12"/>
                                        </p:tgtEl>
                                        <p:attrNameLst>
                                          <p:attrName>style.visibility</p:attrName>
                                        </p:attrNameLst>
                                      </p:cBhvr>
                                      <p:to>
                                        <p:strVal val="visible"/>
                                      </p:to>
                                    </p:set>
                                    <p:animEffect transition="in" filter="wipe(left)">
                                      <p:cBhvr>
                                        <p:cTn id="12"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p:bldP spid="1239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2.3.3</a:t>
            </a:r>
            <a:r>
              <a:rPr lang="zh-CN" altLang="en-US" sz="2400" b="1" dirty="0">
                <a:solidFill>
                  <a:srgbClr val="FFFFFF"/>
                </a:solidFill>
                <a:latin typeface="黑体" panose="02010609060101010101" pitchFamily="49" charset="-122"/>
                <a:ea typeface="黑体" panose="02010609060101010101" pitchFamily="49" charset="-122"/>
              </a:rPr>
              <a:t>自动焊技术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24934" name="文本框 124933"/>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511300"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焊接机器人</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24936" name="矩形 2"/>
          <p:cNvSpPr/>
          <p:nvPr/>
        </p:nvSpPr>
        <p:spPr>
          <a:xfrm>
            <a:off x="684213" y="1628775"/>
            <a:ext cx="3455987"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安全要求及维护保养</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24937" name="文本框 124936"/>
          <p:cNvSpPr txBox="1"/>
          <p:nvPr/>
        </p:nvSpPr>
        <p:spPr>
          <a:xfrm>
            <a:off x="539750" y="2276475"/>
            <a:ext cx="7273925" cy="4021138"/>
          </a:xfrm>
          <a:prstGeom prst="rect">
            <a:avLst/>
          </a:prstGeom>
          <a:noFill/>
          <a:ln w="9525">
            <a:noFill/>
          </a:ln>
        </p:spPr>
        <p:txBody>
          <a:bodyPr>
            <a:spAutoFit/>
          </a:bodyPr>
          <a:p>
            <a:pPr>
              <a:lnSpc>
                <a:spcPct val="130000"/>
              </a:lnSpc>
            </a:pPr>
            <a:r>
              <a:rPr lang="en-US" altLang="zh-CN">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）示教编程过程中要不断的观察机器人，防止误操作情况下可能发生的碰撞现象。</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）编程后，必须用示教器对整个程序手动检査一遍，未经检査禁止自动运行程序。</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）机器人自动运行前应确保机器人当前位置处于参考点位置或者机器人能够无碰撞的到达程序的起始点位置；同时应确保没有人员在机器人的活动范围内。</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）机器人自动运行期间，不要在机器人下走动，避免在机器人和其他设备的窄小空间内活动。</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）操作完成后，应使机器人回到参考点位置或者能够无碰撞的到达参考点位置。 </a:t>
            </a:r>
            <a:endParaRPr lang="zh-CN" altLang="en-US" dirty="0">
              <a:latin typeface="微软雅黑" panose="020B0503020204020204" pitchFamily="34" charset="-122"/>
              <a:ea typeface="微软雅黑" panose="020B0503020204020204" pitchFamily="34" charset="-122"/>
            </a:endParaRPr>
          </a:p>
        </p:txBody>
      </p:sp>
      <p:sp>
        <p:nvSpPr>
          <p:cNvPr id="124938" name="文本框 124937"/>
          <p:cNvSpPr txBox="1"/>
          <p:nvPr/>
        </p:nvSpPr>
        <p:spPr>
          <a:xfrm>
            <a:off x="611188" y="2420938"/>
            <a:ext cx="6840537" cy="3663950"/>
          </a:xfrm>
          <a:prstGeom prst="rect">
            <a:avLst/>
          </a:prstGeom>
          <a:noFill/>
          <a:ln w="9525">
            <a:noFill/>
          </a:ln>
        </p:spPr>
        <p:txBody>
          <a:bodyPr>
            <a:spAutoFit/>
          </a:bodyPr>
          <a:p>
            <a:pPr>
              <a:lnSpc>
                <a:spcPct val="130000"/>
              </a:lnSpc>
            </a:pPr>
            <a:r>
              <a:rPr lang="en-US" altLang="zh-CN">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）严格按照说明书的要求定期对机器人及其附属设备进行维护保养。</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）日常维护保养的重点：气路、电路是否有漏气、漏电的情况；电缆绝缘层是否破损；随时观察焊接喷嘴，需要时对喷嘴内的焊渣进行清理；每隔半年应对送丝软管进行一次清理。</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）一般情况下，机器人焊接的焊件不需要修磨，只对焊接飞溅物进行清理。</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）当焊缝出现质量缺陷的时候，应停止焊接，分析原因后，通过对程序、工艺参数、工装夹具等的调整，使焊缝质量达到要求后再继续焊接。对个别有质量缺陷的焊件可进行返修处理。</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6"/>
                                        </p:tgtEl>
                                        <p:attrNameLst>
                                          <p:attrName>style.visibility</p:attrName>
                                        </p:attrNameLst>
                                      </p:cBhvr>
                                      <p:to>
                                        <p:strVal val="visible"/>
                                      </p:to>
                                    </p:set>
                                    <p:animEffect transition="in" filter="wipe(left)">
                                      <p:cBhvr>
                                        <p:cTn id="7" dur="500"/>
                                        <p:tgtEl>
                                          <p:spTgt spid="1249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4937"/>
                                        </p:tgtEl>
                                        <p:attrNameLst>
                                          <p:attrName>style.visibility</p:attrName>
                                        </p:attrNameLst>
                                      </p:cBhvr>
                                      <p:to>
                                        <p:strVal val="visible"/>
                                      </p:to>
                                    </p:set>
                                    <p:anim calcmode="lin" valueType="num">
                                      <p:cBhvr additive="base">
                                        <p:cTn id="12" dur="500" fill="hold"/>
                                        <p:tgtEl>
                                          <p:spTgt spid="124937"/>
                                        </p:tgtEl>
                                        <p:attrNameLst>
                                          <p:attrName>ppt_x</p:attrName>
                                        </p:attrNameLst>
                                      </p:cBhvr>
                                      <p:tavLst>
                                        <p:tav tm="0">
                                          <p:val>
                                            <p:strVal val="1+#ppt_w/2"/>
                                          </p:val>
                                        </p:tav>
                                        <p:tav tm="100000">
                                          <p:val>
                                            <p:strVal val="#ppt_x"/>
                                          </p:val>
                                        </p:tav>
                                      </p:tavLst>
                                    </p:anim>
                                    <p:anim calcmode="lin" valueType="num">
                                      <p:cBhvr additive="base">
                                        <p:cTn id="13" dur="500" fill="hold"/>
                                        <p:tgtEl>
                                          <p:spTgt spid="12493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4938"/>
                                        </p:tgtEl>
                                        <p:attrNameLst>
                                          <p:attrName>style.visibility</p:attrName>
                                        </p:attrNameLst>
                                      </p:cBhvr>
                                      <p:to>
                                        <p:strVal val="visible"/>
                                      </p:to>
                                    </p:set>
                                    <p:anim calcmode="lin" valueType="num">
                                      <p:cBhvr additive="base">
                                        <p:cTn id="18" dur="500" fill="hold"/>
                                        <p:tgtEl>
                                          <p:spTgt spid="124938"/>
                                        </p:tgtEl>
                                        <p:attrNameLst>
                                          <p:attrName>ppt_x</p:attrName>
                                        </p:attrNameLst>
                                      </p:cBhvr>
                                      <p:tavLst>
                                        <p:tav tm="0">
                                          <p:val>
                                            <p:strVal val="1+#ppt_w/2"/>
                                          </p:val>
                                        </p:tav>
                                        <p:tav tm="100000">
                                          <p:val>
                                            <p:strVal val="#ppt_x"/>
                                          </p:val>
                                        </p:tav>
                                      </p:tavLst>
                                    </p:anim>
                                    <p:anim calcmode="lin" valueType="num">
                                      <p:cBhvr additive="base">
                                        <p:cTn id="19" dur="500" fill="hold"/>
                                        <p:tgtEl>
                                          <p:spTgt spid="124938"/>
                                        </p:tgtEl>
                                        <p:attrNameLst>
                                          <p:attrName>ppt_y</p:attrName>
                                        </p:attrNameLst>
                                      </p:cBhvr>
                                      <p:tavLst>
                                        <p:tav tm="0">
                                          <p:val>
                                            <p:strVal val="#ppt_y"/>
                                          </p:val>
                                        </p:tav>
                                        <p:tav tm="100000">
                                          <p:val>
                                            <p:strVal val="#ppt_y"/>
                                          </p:val>
                                        </p:tav>
                                      </p:tavLst>
                                    </p:anim>
                                  </p:childTnLst>
                                </p:cTn>
                              </p:par>
                              <p:par>
                                <p:cTn id="20" presetID="2" presetClass="exit" presetSubtype="8" fill="hold" grpId="1" nodeType="withEffect">
                                  <p:stCondLst>
                                    <p:cond delay="0"/>
                                  </p:stCondLst>
                                  <p:childTnLst>
                                    <p:anim calcmode="lin" valueType="num">
                                      <p:cBhvr additive="base">
                                        <p:cTn id="21" dur="500"/>
                                        <p:tgtEl>
                                          <p:spTgt spid="124937"/>
                                        </p:tgtEl>
                                        <p:attrNameLst>
                                          <p:attrName>ppt_x</p:attrName>
                                        </p:attrNameLst>
                                      </p:cBhvr>
                                      <p:tavLst>
                                        <p:tav tm="0">
                                          <p:val>
                                            <p:strVal val="ppt_x"/>
                                          </p:val>
                                        </p:tav>
                                        <p:tav tm="100000">
                                          <p:val>
                                            <p:strVal val="0-ppt_w/2"/>
                                          </p:val>
                                        </p:tav>
                                      </p:tavLst>
                                    </p:anim>
                                    <p:anim calcmode="lin" valueType="num">
                                      <p:cBhvr additive="base">
                                        <p:cTn id="22" dur="500"/>
                                        <p:tgtEl>
                                          <p:spTgt spid="124937"/>
                                        </p:tgtEl>
                                        <p:attrNameLst>
                                          <p:attrName>ppt_y</p:attrName>
                                        </p:attrNameLst>
                                      </p:cBhvr>
                                      <p:tavLst>
                                        <p:tav tm="0">
                                          <p:val>
                                            <p:strVal val="ppt_y"/>
                                          </p:val>
                                        </p:tav>
                                        <p:tav tm="100000">
                                          <p:val>
                                            <p:strVal val="ppt_y"/>
                                          </p:val>
                                        </p:tav>
                                      </p:tavLst>
                                    </p:anim>
                                    <p:set>
                                      <p:cBhvr>
                                        <p:cTn id="23" dur="1" fill="hold">
                                          <p:stCondLst>
                                            <p:cond delay="499"/>
                                          </p:stCondLst>
                                        </p:cTn>
                                        <p:tgtEl>
                                          <p:spTgt spid="1249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p:bldP spid="124937" grpId="0"/>
      <p:bldP spid="124937" grpId="1"/>
      <p:bldP spid="1249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标题 125953"/>
          <p:cNvSpPr>
            <a:spLocks noGrp="1"/>
          </p:cNvSpPr>
          <p:nvPr>
            <p:ph type="title"/>
          </p:nvPr>
        </p:nvSpPr>
        <p:spPr>
          <a:xfrm>
            <a:off x="457200" y="274638"/>
            <a:ext cx="8229600" cy="1143000"/>
          </a:xfrm>
          <a:noFill/>
          <a:ln>
            <a:noFill/>
          </a:ln>
        </p:spPr>
        <p:txBody>
          <a:bodyPr/>
          <a:p>
            <a:pPr/>
            <a:endParaRPr lang="zh-CN" altLang="en-US" sz="4400" kern="1200" dirty="0">
              <a:solidFill>
                <a:schemeClr val="tx1"/>
              </a:solidFill>
              <a:latin typeface="+mj-lt"/>
              <a:ea typeface="+mj-ea"/>
              <a:cs typeface="+mj-cs"/>
            </a:endParaRPr>
          </a:p>
        </p:txBody>
      </p:sp>
      <p:sp>
        <p:nvSpPr>
          <p:cNvPr id="125956" name="文本框 125955"/>
          <p:cNvSpPr txBox="1"/>
          <p:nvPr/>
        </p:nvSpPr>
        <p:spPr>
          <a:xfrm>
            <a:off x="827088" y="2060575"/>
            <a:ext cx="6840537" cy="3663950"/>
          </a:xfrm>
          <a:prstGeom prst="rect">
            <a:avLst/>
          </a:prstGeom>
          <a:noFill/>
          <a:ln w="9525">
            <a:noFill/>
          </a:ln>
        </p:spPr>
        <p:txBody>
          <a:bodyPr>
            <a:spAutoFit/>
          </a:bodyPr>
          <a:p>
            <a:pPr>
              <a:lnSpc>
                <a:spcPct val="130000"/>
              </a:lnSpc>
            </a:pPr>
            <a:r>
              <a:rPr lang="en-US" altLang="zh-CN">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）严格按照说明书的要求定期对机器人及其附属设备进行维护保养。</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）日常维护保养的重点：气路、电路是否有漏气、漏电的情况；电缆绝缘层是否破损；随时观察焊接喷嘴，需要时对喷嘴内的焊渣进行清理；每隔半年应对送丝软管进行一次清理。</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）一般情况下，机器人焊接的焊件不需要修磨，只对焊接飞溅物进行清理。</a:t>
            </a:r>
            <a:endParaRPr lang="zh-CN" altLang="en-US" dirty="0">
              <a:latin typeface="微软雅黑" panose="020B0503020204020204" pitchFamily="34" charset="-122"/>
              <a:ea typeface="微软雅黑" panose="020B0503020204020204" pitchFamily="34" charset="-122"/>
            </a:endParaRPr>
          </a:p>
          <a:p>
            <a:pPr>
              <a:lnSpc>
                <a:spcPct val="130000"/>
              </a:lnSpc>
            </a:pPr>
            <a:r>
              <a:rPr lang="en-US" altLang="zh-CN">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）当焊缝出现质量缺陷的时候，应停止焊接，分析原因后，通过对程序、工艺参数、工装夹具等的调整，使焊缝质量达到要求后再继续焊接。对个别有质量缺陷的焊件可进行返修处理。</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矩形 2"/>
          <p:cNvSpPr/>
          <p:nvPr/>
        </p:nvSpPr>
        <p:spPr>
          <a:xfrm>
            <a:off x="684213" y="1619250"/>
            <a:ext cx="1655762"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引弧</a:t>
            </a:r>
            <a:endParaRPr lang="zh-CN" altLang="en-US" sz="2400" dirty="0">
              <a:latin typeface="黑体" panose="02010609060101010101" pitchFamily="49" charset="-122"/>
              <a:ea typeface="黑体" panose="02010609060101010101" pitchFamily="49" charset="-122"/>
            </a:endParaRPr>
          </a:p>
        </p:txBody>
      </p:sp>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4352" name="文本框 14351"/>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4355" name="文本框 14354"/>
          <p:cNvSpPr txBox="1"/>
          <p:nvPr/>
        </p:nvSpPr>
        <p:spPr>
          <a:xfrm>
            <a:off x="539750" y="2349500"/>
            <a:ext cx="647700" cy="3743325"/>
          </a:xfrm>
          <a:prstGeom prst="rect">
            <a:avLst/>
          </a:prstGeom>
          <a:noFill/>
          <a:ln w="9525">
            <a:noFill/>
          </a:ln>
        </p:spPr>
        <p:txBody>
          <a:bodyPr>
            <a:spAutoFit/>
          </a:bodyPr>
          <a:p>
            <a:pPr>
              <a:spcBef>
                <a:spcPct val="50000"/>
              </a:spcBef>
            </a:pPr>
            <a:r>
              <a:rPr lang="zh-CN" altLang="en-US" sz="2400" dirty="0">
                <a:latin typeface="微软雅黑" panose="020B0503020204020204" pitchFamily="34" charset="-122"/>
                <a:ea typeface="微软雅黑" panose="020B0503020204020204" pitchFamily="34" charset="-122"/>
              </a:rPr>
              <a:t>注 </a:t>
            </a:r>
            <a:endParaRPr lang="zh-CN" altLang="en-US" sz="2400" dirty="0">
              <a:latin typeface="微软雅黑" panose="020B0503020204020204" pitchFamily="34" charset="-122"/>
              <a:ea typeface="微软雅黑" panose="020B0503020204020204" pitchFamily="34" charset="-122"/>
            </a:endParaRPr>
          </a:p>
          <a:p>
            <a:pPr>
              <a:spcBef>
                <a:spcPct val="50000"/>
              </a:spcBef>
            </a:pPr>
            <a:endParaRPr lang="zh-CN" altLang="en-US" sz="2400" dirty="0">
              <a:latin typeface="微软雅黑" panose="020B0503020204020204" pitchFamily="34" charset="-122"/>
              <a:ea typeface="微软雅黑" panose="020B0503020204020204" pitchFamily="34" charset="-122"/>
            </a:endParaRPr>
          </a:p>
          <a:p>
            <a:pPr>
              <a:spcBef>
                <a:spcPct val="50000"/>
              </a:spcBef>
            </a:pPr>
            <a:r>
              <a:rPr lang="zh-CN" altLang="en-US" sz="2400" dirty="0">
                <a:latin typeface="微软雅黑" panose="020B0503020204020204" pitchFamily="34" charset="-122"/>
                <a:ea typeface="微软雅黑" panose="020B0503020204020204" pitchFamily="34" charset="-122"/>
              </a:rPr>
              <a:t>意</a:t>
            </a:r>
            <a:endParaRPr lang="zh-CN" altLang="en-US" sz="2400" dirty="0">
              <a:latin typeface="微软雅黑" panose="020B0503020204020204" pitchFamily="34" charset="-122"/>
              <a:ea typeface="微软雅黑" panose="020B0503020204020204" pitchFamily="34" charset="-122"/>
            </a:endParaRPr>
          </a:p>
          <a:p>
            <a:pPr>
              <a:spcBef>
                <a:spcPct val="50000"/>
              </a:spcBef>
            </a:pPr>
            <a:endParaRPr lang="zh-CN" altLang="en-US" sz="2400" dirty="0">
              <a:latin typeface="微软雅黑" panose="020B0503020204020204" pitchFamily="34" charset="-122"/>
              <a:ea typeface="微软雅黑" panose="020B0503020204020204" pitchFamily="34" charset="-122"/>
            </a:endParaRPr>
          </a:p>
          <a:p>
            <a:pPr>
              <a:spcBef>
                <a:spcPct val="50000"/>
              </a:spcBef>
            </a:pPr>
            <a:r>
              <a:rPr lang="zh-CN" altLang="en-US" sz="2400" dirty="0">
                <a:latin typeface="微软雅黑" panose="020B0503020204020204" pitchFamily="34" charset="-122"/>
                <a:ea typeface="微软雅黑" panose="020B0503020204020204" pitchFamily="34" charset="-122"/>
              </a:rPr>
              <a:t>事</a:t>
            </a:r>
            <a:endParaRPr lang="zh-CN" altLang="en-US" sz="2400" dirty="0">
              <a:latin typeface="微软雅黑" panose="020B0503020204020204" pitchFamily="34" charset="-122"/>
              <a:ea typeface="微软雅黑" panose="020B0503020204020204" pitchFamily="34" charset="-122"/>
            </a:endParaRPr>
          </a:p>
          <a:p>
            <a:pPr>
              <a:spcBef>
                <a:spcPct val="50000"/>
              </a:spcBef>
            </a:pPr>
            <a:endParaRPr lang="zh-CN" altLang="en-US" sz="2400" dirty="0">
              <a:latin typeface="微软雅黑" panose="020B0503020204020204" pitchFamily="34" charset="-122"/>
              <a:ea typeface="微软雅黑" panose="020B0503020204020204" pitchFamily="34" charset="-122"/>
            </a:endParaRPr>
          </a:p>
          <a:p>
            <a:pPr>
              <a:spcBef>
                <a:spcPct val="50000"/>
              </a:spcBef>
            </a:pPr>
            <a:r>
              <a:rPr lang="zh-CN" altLang="en-US" sz="2400" dirty="0">
                <a:latin typeface="微软雅黑" panose="020B0503020204020204" pitchFamily="34" charset="-122"/>
                <a:ea typeface="微软雅黑" panose="020B0503020204020204" pitchFamily="34" charset="-122"/>
              </a:rPr>
              <a:t>项</a:t>
            </a:r>
            <a:endParaRPr lang="zh-CN" altLang="en-US" sz="2400" dirty="0">
              <a:latin typeface="微软雅黑" panose="020B0503020204020204" pitchFamily="34" charset="-122"/>
              <a:ea typeface="微软雅黑" panose="020B0503020204020204" pitchFamily="34" charset="-122"/>
            </a:endParaRPr>
          </a:p>
        </p:txBody>
      </p:sp>
      <p:sp>
        <p:nvSpPr>
          <p:cNvPr id="14356" name="文本框 14355"/>
          <p:cNvSpPr txBox="1"/>
          <p:nvPr/>
        </p:nvSpPr>
        <p:spPr>
          <a:xfrm>
            <a:off x="2124075" y="2276475"/>
            <a:ext cx="6696075" cy="641350"/>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       引弧处应清洁无油污、无铁锈（以免影响导电和使熔池产生氧化物）防止焊缝产生气孔和夹渣等焊接缺陷。</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4357" name="文本框 14356"/>
          <p:cNvSpPr txBox="1"/>
          <p:nvPr/>
        </p:nvSpPr>
        <p:spPr>
          <a:xfrm>
            <a:off x="2124075" y="2997200"/>
            <a:ext cx="6624638" cy="641350"/>
          </a:xfrm>
          <a:prstGeom prst="rect">
            <a:avLst/>
          </a:prstGeom>
          <a:noFill/>
          <a:ln w="9525">
            <a:noFill/>
          </a:ln>
        </p:spPr>
        <p:txBody>
          <a:bodyPr>
            <a:spAutoFit/>
          </a:bodyPr>
          <a:p>
            <a:pPr>
              <a:spcBef>
                <a:spcPct val="50000"/>
              </a:spcBef>
            </a:pPr>
            <a:r>
              <a:rPr lang="zh-CN" altLang="en-US" dirty="0">
                <a:latin typeface="微软雅黑" panose="020B0503020204020204" pitchFamily="34" charset="-122"/>
                <a:ea typeface="微软雅黑" panose="020B0503020204020204" pitchFamily="34" charset="-122"/>
              </a:rPr>
              <a:t>       为便于引弧，焊条前端应裸露焊芯，若焊芯不裸露，可用锉刀轻锉，不得用力敲击。以防焊条药皮脱落造成保护不良。</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4358" name="文本框 14357"/>
          <p:cNvSpPr txBox="1"/>
          <p:nvPr/>
        </p:nvSpPr>
        <p:spPr>
          <a:xfrm>
            <a:off x="2527300" y="3716338"/>
            <a:ext cx="5543550"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引弧时焊条提起的时间、高度要适当。</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4359" name="文本框 14358"/>
          <p:cNvSpPr txBox="1"/>
          <p:nvPr/>
        </p:nvSpPr>
        <p:spPr>
          <a:xfrm>
            <a:off x="2138363" y="4149725"/>
            <a:ext cx="6480175" cy="641350"/>
          </a:xfrm>
          <a:prstGeom prst="rect">
            <a:avLst/>
          </a:prstGeom>
          <a:noFill/>
          <a:ln w="9525">
            <a:noFill/>
          </a:ln>
        </p:spPr>
        <p:txBody>
          <a:bodyPr>
            <a:spAutoFit/>
          </a:bodyPr>
          <a:p>
            <a:pPr>
              <a:spcBef>
                <a:spcPct val="50000"/>
              </a:spcBef>
            </a:pPr>
            <a:r>
              <a:rPr lang="zh-CN" altLang="en-US" dirty="0">
                <a:latin typeface="微软雅黑" panose="020B0503020204020204" pitchFamily="34" charset="-122"/>
                <a:ea typeface="微软雅黑" panose="020B0503020204020204" pitchFamily="34" charset="-122"/>
              </a:rPr>
              <a:t>      引弧时手腕动作必须灵活准确。而且要选择好引弧起始点的位置。 </a:t>
            </a:r>
            <a:endParaRPr lang="zh-CN" altLang="en-US" dirty="0">
              <a:latin typeface="微软雅黑" panose="020B0503020204020204" pitchFamily="34" charset="-122"/>
              <a:ea typeface="微软雅黑" panose="020B0503020204020204" pitchFamily="34" charset="-122"/>
            </a:endParaRPr>
          </a:p>
        </p:txBody>
      </p:sp>
      <p:sp>
        <p:nvSpPr>
          <p:cNvPr id="14360" name="文本框 14359"/>
          <p:cNvSpPr txBox="1"/>
          <p:nvPr/>
        </p:nvSpPr>
        <p:spPr>
          <a:xfrm>
            <a:off x="2124075" y="4868863"/>
            <a:ext cx="6769100" cy="1465262"/>
          </a:xfrm>
          <a:prstGeom prst="rect">
            <a:avLst/>
          </a:prstGeom>
          <a:noFill/>
          <a:ln w="9525">
            <a:noFill/>
          </a:ln>
        </p:spPr>
        <p:txBody>
          <a:bodyPr>
            <a:spAutoFit/>
          </a:bodyPr>
          <a:p>
            <a:pPr>
              <a:spcBef>
                <a:spcPct val="50000"/>
              </a:spcBef>
            </a:pPr>
            <a:r>
              <a:rPr lang="zh-CN" altLang="en-US" dirty="0">
                <a:latin typeface="微软雅黑" panose="020B0503020204020204" pitchFamily="34" charset="-122"/>
                <a:ea typeface="微软雅黑" panose="020B0503020204020204" pitchFamily="34" charset="-122"/>
              </a:rPr>
              <a:t>      引弧时，若焊条和焊件粘在一起，一般将焊条左右摇动几下，就可使其脱离焊件，如果焊条还不能脱离焊件，就应立即关闭焊机，然后将焊钳放松，待焊条稍冷后再取下。不可在未断电情况下，松开焊钳，取下焊条，以防产生电火花伤及操作者。如果焊条粘住焊件的时间过长，过大的短路电流会烧坏焊机。 </a:t>
            </a:r>
            <a:endParaRPr lang="zh-CN" altLang="en-US" dirty="0">
              <a:latin typeface="微软雅黑" panose="020B0503020204020204" pitchFamily="34" charset="-122"/>
              <a:ea typeface="微软雅黑" panose="020B0503020204020204" pitchFamily="34" charset="-122"/>
            </a:endParaRPr>
          </a:p>
        </p:txBody>
      </p:sp>
      <p:grpSp>
        <p:nvGrpSpPr>
          <p:cNvPr id="14368" name="组合 14367"/>
          <p:cNvGrpSpPr/>
          <p:nvPr/>
        </p:nvGrpSpPr>
        <p:grpSpPr>
          <a:xfrm>
            <a:off x="1116013" y="2563813"/>
            <a:ext cx="877887" cy="3241675"/>
            <a:chOff x="703" y="1615"/>
            <a:chExt cx="553" cy="2042"/>
          </a:xfrm>
        </p:grpSpPr>
        <p:sp>
          <p:nvSpPr>
            <p:cNvPr id="14361" name="直接连接符 14360"/>
            <p:cNvSpPr/>
            <p:nvPr/>
          </p:nvSpPr>
          <p:spPr>
            <a:xfrm>
              <a:off x="703" y="2459"/>
              <a:ext cx="227" cy="0"/>
            </a:xfrm>
            <a:prstGeom prst="line">
              <a:avLst/>
            </a:prstGeom>
            <a:ln w="9525" cap="flat" cmpd="sng">
              <a:solidFill>
                <a:schemeClr val="tx1"/>
              </a:solidFill>
              <a:prstDash val="solid"/>
              <a:headEnd type="none" w="med" len="med"/>
              <a:tailEnd type="none" w="med" len="med"/>
            </a:ln>
          </p:spPr>
        </p:sp>
        <p:sp>
          <p:nvSpPr>
            <p:cNvPr id="14362" name="直接连接符 14361"/>
            <p:cNvSpPr/>
            <p:nvPr/>
          </p:nvSpPr>
          <p:spPr>
            <a:xfrm>
              <a:off x="930" y="1615"/>
              <a:ext cx="0" cy="2041"/>
            </a:xfrm>
            <a:prstGeom prst="line">
              <a:avLst/>
            </a:prstGeom>
            <a:ln w="9525" cap="flat" cmpd="sng">
              <a:solidFill>
                <a:schemeClr val="tx1"/>
              </a:solidFill>
              <a:prstDash val="solid"/>
              <a:headEnd type="none" w="med" len="med"/>
              <a:tailEnd type="none" w="med" len="med"/>
            </a:ln>
          </p:spPr>
        </p:sp>
        <p:sp>
          <p:nvSpPr>
            <p:cNvPr id="14363" name="直接连接符 14362"/>
            <p:cNvSpPr/>
            <p:nvPr/>
          </p:nvSpPr>
          <p:spPr>
            <a:xfrm>
              <a:off x="930" y="1616"/>
              <a:ext cx="317" cy="0"/>
            </a:xfrm>
            <a:prstGeom prst="line">
              <a:avLst/>
            </a:prstGeom>
            <a:ln w="9525" cap="flat" cmpd="sng">
              <a:solidFill>
                <a:schemeClr val="tx1"/>
              </a:solidFill>
              <a:prstDash val="solid"/>
              <a:headEnd type="none" w="med" len="med"/>
              <a:tailEnd type="triangle" w="med" len="med"/>
            </a:ln>
          </p:spPr>
        </p:sp>
        <p:sp>
          <p:nvSpPr>
            <p:cNvPr id="14364" name="直接连接符 14363"/>
            <p:cNvSpPr/>
            <p:nvPr/>
          </p:nvSpPr>
          <p:spPr>
            <a:xfrm>
              <a:off x="939" y="2133"/>
              <a:ext cx="317" cy="0"/>
            </a:xfrm>
            <a:prstGeom prst="line">
              <a:avLst/>
            </a:prstGeom>
            <a:ln w="9525" cap="flat" cmpd="sng">
              <a:solidFill>
                <a:schemeClr val="tx1"/>
              </a:solidFill>
              <a:prstDash val="solid"/>
              <a:headEnd type="none" w="med" len="med"/>
              <a:tailEnd type="triangle" w="med" len="med"/>
            </a:ln>
          </p:spPr>
        </p:sp>
        <p:sp>
          <p:nvSpPr>
            <p:cNvPr id="14365" name="直接连接符 14364"/>
            <p:cNvSpPr/>
            <p:nvPr/>
          </p:nvSpPr>
          <p:spPr>
            <a:xfrm>
              <a:off x="930" y="2460"/>
              <a:ext cx="317" cy="0"/>
            </a:xfrm>
            <a:prstGeom prst="line">
              <a:avLst/>
            </a:prstGeom>
            <a:ln w="9525" cap="flat" cmpd="sng">
              <a:solidFill>
                <a:schemeClr val="tx1"/>
              </a:solidFill>
              <a:prstDash val="solid"/>
              <a:headEnd type="none" w="med" len="med"/>
              <a:tailEnd type="triangle" w="med" len="med"/>
            </a:ln>
          </p:spPr>
        </p:sp>
        <p:sp>
          <p:nvSpPr>
            <p:cNvPr id="14366" name="直接连接符 14365"/>
            <p:cNvSpPr/>
            <p:nvPr/>
          </p:nvSpPr>
          <p:spPr>
            <a:xfrm>
              <a:off x="930" y="2840"/>
              <a:ext cx="317" cy="0"/>
            </a:xfrm>
            <a:prstGeom prst="line">
              <a:avLst/>
            </a:prstGeom>
            <a:ln w="9525" cap="flat" cmpd="sng">
              <a:solidFill>
                <a:schemeClr val="tx1"/>
              </a:solidFill>
              <a:prstDash val="solid"/>
              <a:headEnd type="none" w="med" len="med"/>
              <a:tailEnd type="triangle" w="med" len="med"/>
            </a:ln>
          </p:spPr>
        </p:sp>
        <p:sp>
          <p:nvSpPr>
            <p:cNvPr id="14367" name="直接连接符 14366"/>
            <p:cNvSpPr/>
            <p:nvPr/>
          </p:nvSpPr>
          <p:spPr>
            <a:xfrm>
              <a:off x="930" y="3657"/>
              <a:ext cx="317" cy="0"/>
            </a:xfrm>
            <a:prstGeom prst="line">
              <a:avLst/>
            </a:prstGeom>
            <a:ln w="9525" cap="flat" cmpd="sng">
              <a:solidFill>
                <a:schemeClr val="tx1"/>
              </a:solidFill>
              <a:prstDash val="solid"/>
              <a:headEnd type="none" w="med" len="med"/>
              <a:tailEnd type="triangl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55"/>
                                        </p:tgtEl>
                                        <p:attrNameLst>
                                          <p:attrName>style.visibility</p:attrName>
                                        </p:attrNameLst>
                                      </p:cBhvr>
                                      <p:to>
                                        <p:strVal val="visible"/>
                                      </p:to>
                                    </p:set>
                                    <p:animEffect transition="in" filter="wipe(left)">
                                      <p:cBhvr>
                                        <p:cTn id="7" dur="500"/>
                                        <p:tgtEl>
                                          <p:spTgt spid="143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68"/>
                                        </p:tgtEl>
                                        <p:attrNameLst>
                                          <p:attrName>style.visibility</p:attrName>
                                        </p:attrNameLst>
                                      </p:cBhvr>
                                      <p:to>
                                        <p:strVal val="visible"/>
                                      </p:to>
                                    </p:set>
                                    <p:animEffect transition="in" filter="wipe(left)">
                                      <p:cBhvr>
                                        <p:cTn id="11" dur="1000"/>
                                        <p:tgtEl>
                                          <p:spTgt spid="1436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356"/>
                                        </p:tgtEl>
                                        <p:attrNameLst>
                                          <p:attrName>style.visibility</p:attrName>
                                        </p:attrNameLst>
                                      </p:cBhvr>
                                      <p:to>
                                        <p:strVal val="visible"/>
                                      </p:to>
                                    </p:set>
                                    <p:animEffect transition="in" filter="wipe(left)">
                                      <p:cBhvr>
                                        <p:cTn id="15" dur="1000"/>
                                        <p:tgtEl>
                                          <p:spTgt spid="1435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357"/>
                                        </p:tgtEl>
                                        <p:attrNameLst>
                                          <p:attrName>style.visibility</p:attrName>
                                        </p:attrNameLst>
                                      </p:cBhvr>
                                      <p:to>
                                        <p:strVal val="visible"/>
                                      </p:to>
                                    </p:set>
                                    <p:animEffect transition="in" filter="wipe(left)">
                                      <p:cBhvr>
                                        <p:cTn id="18" dur="1000"/>
                                        <p:tgtEl>
                                          <p:spTgt spid="1435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358"/>
                                        </p:tgtEl>
                                        <p:attrNameLst>
                                          <p:attrName>style.visibility</p:attrName>
                                        </p:attrNameLst>
                                      </p:cBhvr>
                                      <p:to>
                                        <p:strVal val="visible"/>
                                      </p:to>
                                    </p:set>
                                    <p:animEffect transition="in" filter="wipe(left)">
                                      <p:cBhvr>
                                        <p:cTn id="21" dur="1000"/>
                                        <p:tgtEl>
                                          <p:spTgt spid="1435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359"/>
                                        </p:tgtEl>
                                        <p:attrNameLst>
                                          <p:attrName>style.visibility</p:attrName>
                                        </p:attrNameLst>
                                      </p:cBhvr>
                                      <p:to>
                                        <p:strVal val="visible"/>
                                      </p:to>
                                    </p:set>
                                    <p:animEffect transition="in" filter="wipe(left)">
                                      <p:cBhvr>
                                        <p:cTn id="24" dur="1000"/>
                                        <p:tgtEl>
                                          <p:spTgt spid="1435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360"/>
                                        </p:tgtEl>
                                        <p:attrNameLst>
                                          <p:attrName>style.visibility</p:attrName>
                                        </p:attrNameLst>
                                      </p:cBhvr>
                                      <p:to>
                                        <p:strVal val="visible"/>
                                      </p:to>
                                    </p:set>
                                    <p:animEffect transition="in" filter="wipe(left)">
                                      <p:cBhvr>
                                        <p:cTn id="27" dur="1000"/>
                                        <p:tgtEl>
                                          <p:spTgt spid="14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p:bldP spid="14356" grpId="0"/>
      <p:bldP spid="14357" grpId="0"/>
      <p:bldP spid="14358" grpId="0"/>
      <p:bldP spid="14359" grpId="0"/>
      <p:bldP spid="143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5369" name="文本框 15368"/>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5371" name="矩形 2"/>
          <p:cNvSpPr/>
          <p:nvPr/>
        </p:nvSpPr>
        <p:spPr>
          <a:xfrm>
            <a:off x="684213" y="1628775"/>
            <a:ext cx="237490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焊道的起弧</a:t>
            </a:r>
            <a:endParaRPr lang="zh-CN" altLang="en-US" sz="2400" dirty="0">
              <a:latin typeface="黑体" panose="02010609060101010101" pitchFamily="49" charset="-122"/>
              <a:ea typeface="黑体" panose="02010609060101010101" pitchFamily="49" charset="-122"/>
            </a:endParaRPr>
          </a:p>
        </p:txBody>
      </p:sp>
      <p:sp>
        <p:nvSpPr>
          <p:cNvPr id="15372" name="文本框 15371"/>
          <p:cNvSpPr txBox="1"/>
          <p:nvPr/>
        </p:nvSpPr>
        <p:spPr>
          <a:xfrm>
            <a:off x="900113" y="2636838"/>
            <a:ext cx="3168650" cy="2981325"/>
          </a:xfrm>
          <a:prstGeom prst="rect">
            <a:avLst/>
          </a:prstGeom>
          <a:noFill/>
          <a:ln w="9525">
            <a:noFill/>
          </a:ln>
        </p:spPr>
        <p:txBody>
          <a:bodyPr>
            <a:spAutoFit/>
          </a:bodyPr>
          <a:p>
            <a:pPr>
              <a:lnSpc>
                <a:spcPct val="150000"/>
              </a:lnSpc>
              <a:spcBef>
                <a:spcPct val="50000"/>
              </a:spcBef>
            </a:pPr>
            <a:r>
              <a:rPr lang="zh-CN" altLang="en-US" dirty="0">
                <a:latin typeface="Arial" panose="020B0604020202020204" pitchFamily="34" charset="0"/>
              </a:rPr>
              <a:t>       </a:t>
            </a:r>
            <a:r>
              <a:rPr lang="zh-CN" altLang="en-US" dirty="0">
                <a:latin typeface="Arial" panose="020B0604020202020204" pitchFamily="34" charset="0"/>
                <a:ea typeface="微软雅黑" panose="020B0503020204020204" pitchFamily="34" charset="-122"/>
              </a:rPr>
              <a:t>焊道起头易出现熔深浅、余高高及气孔等问题。为解决上述问题，可采用跳弧焊，即电弧有规律地瞬间离开熔池，甩掉熔滴，但焊接电弧并未中断。或采用引弧板，如图所示</a:t>
            </a:r>
            <a:r>
              <a:rPr lang="zh-CN" altLang="en-US" dirty="0">
                <a:latin typeface="Arial" panose="020B0604020202020204" pitchFamily="34" charset="0"/>
              </a:rPr>
              <a:t> 。</a:t>
            </a:r>
            <a:endParaRPr lang="zh-CN" altLang="en-US" dirty="0">
              <a:latin typeface="Arial" panose="020B0604020202020204" pitchFamily="34" charset="0"/>
            </a:endParaRPr>
          </a:p>
        </p:txBody>
      </p:sp>
      <p:pic>
        <p:nvPicPr>
          <p:cNvPr id="15373" name="图片 15372"/>
          <p:cNvPicPr>
            <a:picLocks noChangeAspect="1"/>
          </p:cNvPicPr>
          <p:nvPr/>
        </p:nvPicPr>
        <p:blipFill>
          <a:blip r:embed="rId1"/>
          <a:srcRect b="17513"/>
          <a:stretch>
            <a:fillRect/>
          </a:stretch>
        </p:blipFill>
        <p:spPr>
          <a:xfrm>
            <a:off x="4643438" y="2636838"/>
            <a:ext cx="3600450" cy="27892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wipe(left)">
                                      <p:cBhvr>
                                        <p:cTn id="7" dur="500"/>
                                        <p:tgtEl>
                                          <p:spTgt spid="153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wipe(up)">
                                      <p:cBhvr>
                                        <p:cTn id="12" dur="500"/>
                                        <p:tgtEl>
                                          <p:spTgt spid="1537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dirty="0">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6392" name="文本框 16391"/>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6394" name="矩形 2"/>
          <p:cNvSpPr/>
          <p:nvPr/>
        </p:nvSpPr>
        <p:spPr>
          <a:xfrm>
            <a:off x="684213" y="1619250"/>
            <a:ext cx="1655762"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运条</a:t>
            </a:r>
            <a:endParaRPr lang="zh-CN" altLang="en-US" sz="2400" dirty="0">
              <a:latin typeface="黑体" panose="02010609060101010101" pitchFamily="49" charset="-122"/>
              <a:ea typeface="黑体" panose="02010609060101010101" pitchFamily="49" charset="-122"/>
            </a:endParaRPr>
          </a:p>
        </p:txBody>
      </p:sp>
      <p:sp>
        <p:nvSpPr>
          <p:cNvPr id="16395" name="文本框 16394"/>
          <p:cNvSpPr txBox="1"/>
          <p:nvPr/>
        </p:nvSpPr>
        <p:spPr>
          <a:xfrm>
            <a:off x="827088" y="2492375"/>
            <a:ext cx="3744912" cy="3306763"/>
          </a:xfrm>
          <a:prstGeom prst="rect">
            <a:avLst/>
          </a:prstGeom>
          <a:noFill/>
          <a:ln w="9525">
            <a:noFill/>
          </a:ln>
        </p:spPr>
        <p:txBody>
          <a:bodyPr>
            <a:spAutoFit/>
          </a:bodyPr>
          <a:p>
            <a:pPr>
              <a:lnSpc>
                <a:spcPct val="130000"/>
              </a:lnSpc>
            </a:pPr>
            <a:r>
              <a:rPr lang="zh-CN" altLang="en-US" dirty="0">
                <a:latin typeface="微软雅黑" panose="020B0503020204020204" pitchFamily="34" charset="-122"/>
                <a:ea typeface="微软雅黑" panose="020B0503020204020204" pitchFamily="34" charset="-122"/>
              </a:rPr>
              <a:t>       电弧引燃后，一般情况下焊条有三个基本运动</a:t>
            </a:r>
            <a:r>
              <a:rPr lang="en-US" altLang="zh-CN">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朝熔池方向逐渐送进；沿焊接方向逐渐移动；横向摆动。</a:t>
            </a:r>
            <a:endParaRPr lang="zh-CN" altLang="en-US" dirty="0">
              <a:latin typeface="微软雅黑" panose="020B0503020204020204" pitchFamily="34" charset="-122"/>
              <a:ea typeface="微软雅黑" panose="020B0503020204020204" pitchFamily="34" charset="-122"/>
            </a:endParaRPr>
          </a:p>
          <a:p>
            <a:pPr>
              <a:lnSpc>
                <a:spcPct val="130000"/>
              </a:lnSpc>
            </a:pPr>
            <a:r>
              <a:rPr lang="zh-CN" altLang="en-US" dirty="0">
                <a:latin typeface="微软雅黑" panose="020B0503020204020204" pitchFamily="34" charset="-122"/>
                <a:ea typeface="微软雅黑" panose="020B0503020204020204" pitchFamily="34" charset="-122"/>
              </a:rPr>
              <a:t>       具体的运条方法很多要根据接头形式、装配间隙、焊缝的空间位置、焊条直径与性能、焊接电流及焊工技术水平等方面而定，常用的运条方法及适用范围如图所示。</a:t>
            </a:r>
            <a:endParaRPr lang="zh-CN" altLang="en-US" dirty="0">
              <a:latin typeface="微软雅黑" panose="020B0503020204020204" pitchFamily="34" charset="-122"/>
              <a:ea typeface="微软雅黑" panose="020B0503020204020204" pitchFamily="34" charset="-122"/>
            </a:endParaRPr>
          </a:p>
        </p:txBody>
      </p:sp>
      <p:pic>
        <p:nvPicPr>
          <p:cNvPr id="16399" name="图片 16398" descr="image254"/>
          <p:cNvPicPr>
            <a:picLocks noChangeAspect="1"/>
          </p:cNvPicPr>
          <p:nvPr/>
        </p:nvPicPr>
        <p:blipFill>
          <a:blip r:embed="rId1"/>
          <a:stretch>
            <a:fillRect/>
          </a:stretch>
        </p:blipFill>
        <p:spPr>
          <a:xfrm>
            <a:off x="4787900" y="2636838"/>
            <a:ext cx="3905250" cy="28098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wipe(left)">
                                      <p:cBhvr>
                                        <p:cTn id="7" dur="500"/>
                                        <p:tgtEl>
                                          <p:spTgt spid="163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95"/>
                                        </p:tgtEl>
                                        <p:attrNameLst>
                                          <p:attrName>style.visibility</p:attrName>
                                        </p:attrNameLst>
                                      </p:cBhvr>
                                      <p:to>
                                        <p:strVal val="visible"/>
                                      </p:to>
                                    </p:set>
                                    <p:animEffect transition="in" filter="wipe(up)">
                                      <p:cBhvr>
                                        <p:cTn id="12" dur="500"/>
                                        <p:tgtEl>
                                          <p:spTgt spid="1639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163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7422" name="文本框 17421"/>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7424" name="矩形 2"/>
          <p:cNvSpPr/>
          <p:nvPr/>
        </p:nvSpPr>
        <p:spPr>
          <a:xfrm>
            <a:off x="684213" y="1619250"/>
            <a:ext cx="2447925"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焊道的连接</a:t>
            </a:r>
            <a:endParaRPr lang="zh-CN" altLang="en-US" sz="2400" dirty="0">
              <a:latin typeface="黑体" panose="02010609060101010101" pitchFamily="49" charset="-122"/>
              <a:ea typeface="黑体" panose="02010609060101010101" pitchFamily="49" charset="-122"/>
            </a:endParaRPr>
          </a:p>
        </p:txBody>
      </p:sp>
      <p:sp>
        <p:nvSpPr>
          <p:cNvPr id="17428" name="文本框 17427"/>
          <p:cNvSpPr txBox="1"/>
          <p:nvPr/>
        </p:nvSpPr>
        <p:spPr>
          <a:xfrm>
            <a:off x="4500563" y="1916113"/>
            <a:ext cx="4248150" cy="4378325"/>
          </a:xfrm>
          <a:prstGeom prst="rect">
            <a:avLst/>
          </a:prstGeom>
          <a:noFill/>
          <a:ln w="9525">
            <a:noFill/>
          </a:ln>
        </p:spPr>
        <p:txBody>
          <a:bodyPr>
            <a:spAutoFit/>
          </a:bodyPr>
          <a:p>
            <a:pPr>
              <a:lnSpc>
                <a:spcPct val="130000"/>
              </a:lnSpc>
            </a:pPr>
            <a:r>
              <a:rPr lang="zh-CN" altLang="en-US" dirty="0">
                <a:latin typeface="Arial" panose="020B0604020202020204" pitchFamily="34" charset="0"/>
              </a:rPr>
              <a:t>                      </a:t>
            </a:r>
            <a:r>
              <a:rPr lang="zh-CN" altLang="en-US" dirty="0">
                <a:latin typeface="微软雅黑" panose="020B0503020204020204" pitchFamily="34" charset="-122"/>
                <a:ea typeface="微软雅黑" panose="020B0503020204020204" pitchFamily="34" charset="-122"/>
              </a:rPr>
              <a:t>中间接头 </a:t>
            </a:r>
            <a:endParaRPr lang="zh-CN" altLang="en-US" dirty="0">
              <a:latin typeface="微软雅黑" panose="020B0503020204020204" pitchFamily="34" charset="-122"/>
              <a:ea typeface="微软雅黑" panose="020B0503020204020204" pitchFamily="34" charset="-122"/>
            </a:endParaRPr>
          </a:p>
          <a:p>
            <a:pPr>
              <a:lnSpc>
                <a:spcPct val="130000"/>
              </a:lnSpc>
            </a:pPr>
            <a:r>
              <a:rPr lang="zh-CN" altLang="en-US" dirty="0">
                <a:latin typeface="微软雅黑" panose="020B0503020204020204" pitchFamily="34" charset="-122"/>
                <a:ea typeface="微软雅黑" panose="020B0503020204020204" pitchFamily="34" charset="-122"/>
              </a:rPr>
              <a:t>       在先焊焊道弧坑稍前约</a:t>
            </a:r>
            <a:r>
              <a:rPr lang="en-US" altLang="zh-CN">
                <a:latin typeface="微软雅黑" panose="020B0503020204020204" pitchFamily="34" charset="-122"/>
                <a:ea typeface="微软雅黑" panose="020B0503020204020204" pitchFamily="34" charset="-122"/>
              </a:rPr>
              <a:t>10mm</a:t>
            </a:r>
            <a:r>
              <a:rPr lang="zh-CN" altLang="en-US" dirty="0">
                <a:latin typeface="微软雅黑" panose="020B0503020204020204" pitchFamily="34" charset="-122"/>
                <a:ea typeface="微软雅黑" panose="020B0503020204020204" pitchFamily="34" charset="-122"/>
              </a:rPr>
              <a:t>处引弧，电弧长度比正常焊接略微长些（碱性焊条电弧不可加长，否则易产生气孔），然后将电弧移到原弧坑的</a:t>
            </a:r>
            <a:r>
              <a:rPr lang="en-US" altLang="zh-CN">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处，填满弧坑后，即向前进人正常焊接。如果电弧后移太多，则可能造成接头过高；后移太少，将造成接头脱节，产生弧坑未填满的缺陷。焊接接头时更换焊条的动作越快越好。因为在熔池尚未冷却时进行连接，不仅能保证质量。而且焊道外表面成形美观。</a:t>
            </a:r>
            <a:r>
              <a:rPr lang="zh-CN" altLang="en-US" dirty="0">
                <a:latin typeface="Arial" panose="020B0604020202020204" pitchFamily="34" charset="0"/>
              </a:rPr>
              <a:t> </a:t>
            </a:r>
            <a:endParaRPr lang="zh-CN" altLang="en-US" dirty="0">
              <a:latin typeface="Arial" panose="020B0604020202020204" pitchFamily="34" charset="0"/>
            </a:endParaRPr>
          </a:p>
        </p:txBody>
      </p:sp>
      <p:pic>
        <p:nvPicPr>
          <p:cNvPr id="17429" name="图片 17428" descr="图片1"/>
          <p:cNvPicPr>
            <a:picLocks noChangeAspect="1"/>
          </p:cNvPicPr>
          <p:nvPr/>
        </p:nvPicPr>
        <p:blipFill>
          <a:blip r:embed="rId1"/>
          <a:srcRect l="14072" r="6627" b="13402"/>
          <a:stretch>
            <a:fillRect/>
          </a:stretch>
        </p:blipFill>
        <p:spPr>
          <a:xfrm>
            <a:off x="0" y="2636838"/>
            <a:ext cx="4464050" cy="3241675"/>
          </a:xfrm>
          <a:prstGeom prst="rect">
            <a:avLst/>
          </a:prstGeom>
          <a:noFill/>
          <a:ln w="9525">
            <a:noFill/>
          </a:ln>
        </p:spPr>
      </p:pic>
      <p:sp>
        <p:nvSpPr>
          <p:cNvPr id="17430" name="文本框 17429"/>
          <p:cNvSpPr txBox="1"/>
          <p:nvPr/>
        </p:nvSpPr>
        <p:spPr>
          <a:xfrm>
            <a:off x="4932363" y="2276475"/>
            <a:ext cx="3455987" cy="3532188"/>
          </a:xfrm>
          <a:prstGeom prst="rect">
            <a:avLst/>
          </a:prstGeom>
          <a:noFill/>
          <a:ln w="9525">
            <a:noFill/>
          </a:ln>
        </p:spPr>
        <p:txBody>
          <a:bodyPr>
            <a:spAutoFit/>
          </a:bodyPr>
          <a:p>
            <a:pPr>
              <a:lnSpc>
                <a:spcPct val="150000"/>
              </a:lnSpc>
              <a:spcBef>
                <a:spcPct val="50000"/>
              </a:spcBef>
            </a:pPr>
            <a:r>
              <a:rPr lang="zh-CN" altLang="en-US" dirty="0">
                <a:latin typeface="Arial" panose="020B0604020202020204" pitchFamily="34" charset="0"/>
              </a:rPr>
              <a:t>                   </a:t>
            </a:r>
            <a:r>
              <a:rPr lang="zh-CN" altLang="en-US" dirty="0">
                <a:latin typeface="微软雅黑" panose="020B0503020204020204" pitchFamily="34" charset="-122"/>
                <a:ea typeface="微软雅黑" panose="020B0503020204020204" pitchFamily="34" charset="-122"/>
              </a:rPr>
              <a:t>相背接头  </a:t>
            </a:r>
            <a:endParaRPr lang="zh-CN" altLang="en-US" dirty="0">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要求先焊焊道的起头处要略低些。连接时，在先焊焊道的起头略前端引弧，并稍微拉长电弧，将电弧引向先焊焊道的起头处，并覆盖它的端头，待起头处焊道焊平后，再沿着与先焊焊道相反的方向移动。 </a:t>
            </a:r>
            <a:endParaRPr lang="zh-CN" altLang="en-US" dirty="0">
              <a:latin typeface="微软雅黑" panose="020B0503020204020204" pitchFamily="34" charset="-122"/>
              <a:ea typeface="微软雅黑" panose="020B0503020204020204" pitchFamily="34" charset="-122"/>
            </a:endParaRPr>
          </a:p>
        </p:txBody>
      </p:sp>
      <p:sp>
        <p:nvSpPr>
          <p:cNvPr id="17431" name="文本框 17430"/>
          <p:cNvSpPr txBox="1"/>
          <p:nvPr/>
        </p:nvSpPr>
        <p:spPr>
          <a:xfrm>
            <a:off x="5292725" y="2492375"/>
            <a:ext cx="3024188" cy="3119438"/>
          </a:xfrm>
          <a:prstGeom prst="rect">
            <a:avLst/>
          </a:prstGeom>
          <a:noFill/>
          <a:ln w="9525">
            <a:noFill/>
          </a:ln>
        </p:spPr>
        <p:txBody>
          <a:bodyPr>
            <a:spAutoFit/>
          </a:bodyPr>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相接接头  </a:t>
            </a:r>
            <a:endParaRPr lang="zh-CN" altLang="en-US" dirty="0">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两条焊缝的收尾相接。当后焊的焊缝到先焊的焊缝收弧处时，焊接速度应稍慢些，填满先焊焊缝的弧坑处后，以较快的速度再向前焊一段，然后熄弧。 </a:t>
            </a:r>
            <a:endParaRPr lang="zh-CN" altLang="en-US" dirty="0">
              <a:latin typeface="微软雅黑" panose="020B0503020204020204" pitchFamily="34" charset="-122"/>
              <a:ea typeface="微软雅黑" panose="020B0503020204020204" pitchFamily="34" charset="-122"/>
            </a:endParaRPr>
          </a:p>
        </p:txBody>
      </p:sp>
      <p:sp>
        <p:nvSpPr>
          <p:cNvPr id="17432" name="文本框 17431"/>
          <p:cNvSpPr txBox="1"/>
          <p:nvPr/>
        </p:nvSpPr>
        <p:spPr>
          <a:xfrm>
            <a:off x="5148263" y="2420938"/>
            <a:ext cx="3024187" cy="2706687"/>
          </a:xfrm>
          <a:prstGeom prst="rect">
            <a:avLst/>
          </a:prstGeom>
          <a:noFill/>
          <a:ln w="9525">
            <a:noFill/>
          </a:ln>
        </p:spPr>
        <p:txBody>
          <a:bodyPr>
            <a:spAutoFit/>
          </a:bodyPr>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分段退焊接头  </a:t>
            </a:r>
            <a:endParaRPr lang="zh-CN" altLang="en-US" dirty="0">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dirty="0">
                <a:latin typeface="微软雅黑" panose="020B0503020204020204" pitchFamily="34" charset="-122"/>
                <a:ea typeface="微软雅黑" panose="020B0503020204020204" pitchFamily="34" charset="-122"/>
              </a:rPr>
              <a:t>       先焊焊缝的起头和后焊焊缝的收尾相接。要利用结尾时的高温重复熔化先焊焊道的起头处，将焊道焊平后快速收弧。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wipe(left)">
                                      <p:cBhvr>
                                        <p:cTn id="7" dur="500"/>
                                        <p:tgtEl>
                                          <p:spTgt spid="174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4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428"/>
                                        </p:tgtEl>
                                        <p:attrNameLst>
                                          <p:attrName>style.visibility</p:attrName>
                                        </p:attrNameLst>
                                      </p:cBhvr>
                                      <p:to>
                                        <p:strVal val="visible"/>
                                      </p:to>
                                    </p:set>
                                    <p:animEffect transition="in" filter="wipe(up)">
                                      <p:cBhvr>
                                        <p:cTn id="16" dur="500"/>
                                        <p:tgtEl>
                                          <p:spTgt spid="174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1" fill="hold" grpId="1" nodeType="clickEffect">
                                  <p:stCondLst>
                                    <p:cond delay="0"/>
                                  </p:stCondLst>
                                  <p:childTnLst>
                                    <p:animEffect transition="out" filter="wipe(up)">
                                      <p:cBhvr>
                                        <p:cTn id="20" dur="500"/>
                                        <p:tgtEl>
                                          <p:spTgt spid="17428"/>
                                        </p:tgtEl>
                                      </p:cBhvr>
                                    </p:animEffect>
                                    <p:set>
                                      <p:cBhvr>
                                        <p:cTn id="21" dur="1" fill="hold">
                                          <p:stCondLst>
                                            <p:cond delay="499"/>
                                          </p:stCondLst>
                                        </p:cTn>
                                        <p:tgtEl>
                                          <p:spTgt spid="17428"/>
                                        </p:tgtEl>
                                        <p:attrNameLst>
                                          <p:attrName>style.visibility</p:attrName>
                                        </p:attrNameLst>
                                      </p:cBhvr>
                                      <p:to>
                                        <p:strVal val="hidden"/>
                                      </p:to>
                                    </p:set>
                                  </p:childTnLst>
                                </p:cTn>
                              </p:par>
                              <p:par>
                                <p:cTn id="22" presetID="22" presetClass="entr" presetSubtype="1" fill="hold" grpId="0" nodeType="withEffect">
                                  <p:stCondLst>
                                    <p:cond delay="0"/>
                                  </p:stCondLst>
                                  <p:childTnLst>
                                    <p:set>
                                      <p:cBhvr>
                                        <p:cTn id="23" dur="1" fill="hold">
                                          <p:stCondLst>
                                            <p:cond delay="0"/>
                                          </p:stCondLst>
                                        </p:cTn>
                                        <p:tgtEl>
                                          <p:spTgt spid="17430"/>
                                        </p:tgtEl>
                                        <p:attrNameLst>
                                          <p:attrName>style.visibility</p:attrName>
                                        </p:attrNameLst>
                                      </p:cBhvr>
                                      <p:to>
                                        <p:strVal val="visible"/>
                                      </p:to>
                                    </p:set>
                                    <p:animEffect transition="in" filter="wipe(up)">
                                      <p:cBhvr>
                                        <p:cTn id="24" dur="1000"/>
                                        <p:tgtEl>
                                          <p:spTgt spid="174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1" fill="hold" grpId="1" nodeType="clickEffect">
                                  <p:stCondLst>
                                    <p:cond delay="0"/>
                                  </p:stCondLst>
                                  <p:childTnLst>
                                    <p:animEffect transition="out" filter="wipe(up)">
                                      <p:cBhvr>
                                        <p:cTn id="28" dur="500"/>
                                        <p:tgtEl>
                                          <p:spTgt spid="17430"/>
                                        </p:tgtEl>
                                      </p:cBhvr>
                                    </p:animEffect>
                                    <p:set>
                                      <p:cBhvr>
                                        <p:cTn id="29" dur="1" fill="hold">
                                          <p:stCondLst>
                                            <p:cond delay="499"/>
                                          </p:stCondLst>
                                        </p:cTn>
                                        <p:tgtEl>
                                          <p:spTgt spid="17430"/>
                                        </p:tgtEl>
                                        <p:attrNameLst>
                                          <p:attrName>style.visibility</p:attrName>
                                        </p:attrNameLst>
                                      </p:cBhvr>
                                      <p:to>
                                        <p:strVal val="hidden"/>
                                      </p:to>
                                    </p:set>
                                  </p:childTnLst>
                                </p:cTn>
                              </p:par>
                              <p:par>
                                <p:cTn id="30" presetID="22" presetClass="entr" presetSubtype="1" fill="hold" grpId="0" nodeType="withEffect">
                                  <p:stCondLst>
                                    <p:cond delay="0"/>
                                  </p:stCondLst>
                                  <p:childTnLst>
                                    <p:set>
                                      <p:cBhvr>
                                        <p:cTn id="31" dur="1" fill="hold">
                                          <p:stCondLst>
                                            <p:cond delay="0"/>
                                          </p:stCondLst>
                                        </p:cTn>
                                        <p:tgtEl>
                                          <p:spTgt spid="17431"/>
                                        </p:tgtEl>
                                        <p:attrNameLst>
                                          <p:attrName>style.visibility</p:attrName>
                                        </p:attrNameLst>
                                      </p:cBhvr>
                                      <p:to>
                                        <p:strVal val="visible"/>
                                      </p:to>
                                    </p:set>
                                    <p:animEffect transition="in" filter="wipe(up)">
                                      <p:cBhvr>
                                        <p:cTn id="32" dur="1000"/>
                                        <p:tgtEl>
                                          <p:spTgt spid="174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1" nodeType="clickEffect">
                                  <p:stCondLst>
                                    <p:cond delay="0"/>
                                  </p:stCondLst>
                                  <p:childTnLst>
                                    <p:animEffect transition="out" filter="wipe(up)">
                                      <p:cBhvr>
                                        <p:cTn id="36" dur="500"/>
                                        <p:tgtEl>
                                          <p:spTgt spid="17431"/>
                                        </p:tgtEl>
                                      </p:cBhvr>
                                    </p:animEffect>
                                    <p:set>
                                      <p:cBhvr>
                                        <p:cTn id="37" dur="1" fill="hold">
                                          <p:stCondLst>
                                            <p:cond delay="499"/>
                                          </p:stCondLst>
                                        </p:cTn>
                                        <p:tgtEl>
                                          <p:spTgt spid="17431"/>
                                        </p:tgtEl>
                                        <p:attrNameLst>
                                          <p:attrName>style.visibility</p:attrName>
                                        </p:attrNameLst>
                                      </p:cBhvr>
                                      <p:to>
                                        <p:strVal val="hidden"/>
                                      </p:to>
                                    </p:set>
                                  </p:childTnLst>
                                </p:cTn>
                              </p:par>
                              <p:par>
                                <p:cTn id="38" presetID="22" presetClass="entr" presetSubtype="1" fill="hold" grpId="0" nodeType="withEffect">
                                  <p:stCondLst>
                                    <p:cond delay="0"/>
                                  </p:stCondLst>
                                  <p:childTnLst>
                                    <p:set>
                                      <p:cBhvr>
                                        <p:cTn id="39" dur="1" fill="hold">
                                          <p:stCondLst>
                                            <p:cond delay="0"/>
                                          </p:stCondLst>
                                        </p:cTn>
                                        <p:tgtEl>
                                          <p:spTgt spid="17432"/>
                                        </p:tgtEl>
                                        <p:attrNameLst>
                                          <p:attrName>style.visibility</p:attrName>
                                        </p:attrNameLst>
                                      </p:cBhvr>
                                      <p:to>
                                        <p:strVal val="visible"/>
                                      </p:to>
                                    </p:set>
                                    <p:animEffect transition="in" filter="wipe(up)">
                                      <p:cBhvr>
                                        <p:cTn id="40" dur="1000"/>
                                        <p:tgtEl>
                                          <p:spTgt spid="17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p:bldP spid="17428" grpId="0"/>
      <p:bldP spid="17428" grpId="1"/>
      <p:bldP spid="17430" grpId="0"/>
      <p:bldP spid="17430" grpId="1"/>
      <p:bldP spid="17431" grpId="0"/>
      <p:bldP spid="17431" grpId="1"/>
      <p:bldP spid="174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8447" name="文本框 18446"/>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8449" name="矩形 2"/>
          <p:cNvSpPr/>
          <p:nvPr/>
        </p:nvSpPr>
        <p:spPr>
          <a:xfrm>
            <a:off x="684213" y="1628775"/>
            <a:ext cx="2519362"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焊道的收尾</a:t>
            </a:r>
            <a:endParaRPr lang="zh-CN" altLang="en-US" sz="2400" dirty="0">
              <a:latin typeface="黑体" panose="02010609060101010101" pitchFamily="49" charset="-122"/>
              <a:ea typeface="黑体" panose="02010609060101010101" pitchFamily="49" charset="-122"/>
            </a:endParaRPr>
          </a:p>
        </p:txBody>
      </p:sp>
      <p:sp>
        <p:nvSpPr>
          <p:cNvPr id="18450" name="文本框 18449"/>
          <p:cNvSpPr txBox="1"/>
          <p:nvPr/>
        </p:nvSpPr>
        <p:spPr>
          <a:xfrm>
            <a:off x="1619250" y="2420938"/>
            <a:ext cx="4103688" cy="366712"/>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焊道收尾不当则会产生弧坑。</a:t>
            </a:r>
            <a:endParaRPr lang="zh-CN" altLang="en-US" dirty="0">
              <a:latin typeface="Arial" panose="020B0604020202020204" pitchFamily="34" charset="0"/>
              <a:ea typeface="微软雅黑" panose="020B0503020204020204" pitchFamily="34" charset="-122"/>
            </a:endParaRPr>
          </a:p>
        </p:txBody>
      </p:sp>
      <p:pic>
        <p:nvPicPr>
          <p:cNvPr id="18451" name="图片 18450" descr="无弧坑"/>
          <p:cNvPicPr>
            <a:picLocks noChangeAspect="1"/>
          </p:cNvPicPr>
          <p:nvPr/>
        </p:nvPicPr>
        <p:blipFill>
          <a:blip r:embed="rId1"/>
          <a:stretch>
            <a:fillRect/>
          </a:stretch>
        </p:blipFill>
        <p:spPr>
          <a:xfrm>
            <a:off x="4572000" y="3141663"/>
            <a:ext cx="3927475" cy="2270125"/>
          </a:xfrm>
          <a:prstGeom prst="rect">
            <a:avLst/>
          </a:prstGeom>
          <a:noFill/>
          <a:ln w="9525">
            <a:noFill/>
          </a:ln>
        </p:spPr>
      </p:pic>
      <p:pic>
        <p:nvPicPr>
          <p:cNvPr id="18452" name="图片 18451" descr="弧坑"/>
          <p:cNvPicPr>
            <a:picLocks noChangeAspect="1"/>
          </p:cNvPicPr>
          <p:nvPr/>
        </p:nvPicPr>
        <p:blipFill>
          <a:blip r:embed="rId2"/>
          <a:stretch>
            <a:fillRect/>
          </a:stretch>
        </p:blipFill>
        <p:spPr>
          <a:xfrm>
            <a:off x="900113" y="3141663"/>
            <a:ext cx="3182937" cy="2271712"/>
          </a:xfrm>
          <a:prstGeom prst="rect">
            <a:avLst/>
          </a:prstGeom>
          <a:noFill/>
          <a:ln w="9525">
            <a:noFill/>
          </a:ln>
        </p:spPr>
      </p:pic>
      <p:sp>
        <p:nvSpPr>
          <p:cNvPr id="18453" name="文本框 18452"/>
          <p:cNvSpPr txBox="1"/>
          <p:nvPr/>
        </p:nvSpPr>
        <p:spPr>
          <a:xfrm>
            <a:off x="2051050" y="5589588"/>
            <a:ext cx="1289050" cy="473075"/>
          </a:xfrm>
          <a:prstGeom prst="rect">
            <a:avLst/>
          </a:prstGeom>
          <a:solidFill>
            <a:srgbClr val="FFFFFF"/>
          </a:solidFill>
          <a:ln w="9525">
            <a:noFill/>
          </a:ln>
        </p:spPr>
        <p:txBody>
          <a:bodyPr/>
          <a:p>
            <a:pPr algn="just"/>
            <a:r>
              <a:rPr lang="en-US" altLang="zh-CN">
                <a:latin typeface="Times New Roman" panose="02020603050405020304" pitchFamily="18" charset="0"/>
              </a:rPr>
              <a:t>a</a:t>
            </a:r>
            <a:r>
              <a:rPr lang="zh-CN" altLang="en-US" dirty="0">
                <a:latin typeface="Times New Roman" panose="02020603050405020304" pitchFamily="18" charset="0"/>
              </a:rPr>
              <a:t>） 弧坑</a:t>
            </a:r>
            <a:endParaRPr lang="zh-CN" altLang="en-US" dirty="0">
              <a:latin typeface="Times New Roman" panose="02020603050405020304" pitchFamily="18" charset="0"/>
            </a:endParaRPr>
          </a:p>
          <a:p>
            <a:endParaRPr lang="zh-CN" altLang="en-US" dirty="0">
              <a:latin typeface="Arial" panose="020B0604020202020204" pitchFamily="34" charset="0"/>
            </a:endParaRPr>
          </a:p>
        </p:txBody>
      </p:sp>
      <p:sp>
        <p:nvSpPr>
          <p:cNvPr id="18454" name="文本框 18453"/>
          <p:cNvSpPr txBox="1"/>
          <p:nvPr/>
        </p:nvSpPr>
        <p:spPr>
          <a:xfrm>
            <a:off x="6084888" y="5589588"/>
            <a:ext cx="1289050" cy="474662"/>
          </a:xfrm>
          <a:prstGeom prst="rect">
            <a:avLst/>
          </a:prstGeom>
          <a:solidFill>
            <a:srgbClr val="FFFFFF"/>
          </a:solidFill>
          <a:ln w="9525">
            <a:noFill/>
          </a:ln>
        </p:spPr>
        <p:txBody>
          <a:bodyPr/>
          <a:p>
            <a:pPr algn="just"/>
            <a:r>
              <a:rPr lang="en-US" altLang="zh-CN">
                <a:latin typeface="Times New Roman" panose="02020603050405020304" pitchFamily="18" charset="0"/>
              </a:rPr>
              <a:t>b)</a:t>
            </a:r>
            <a:r>
              <a:rPr lang="zh-CN" altLang="en-US" dirty="0">
                <a:latin typeface="Times New Roman" panose="02020603050405020304" pitchFamily="18" charset="0"/>
              </a:rPr>
              <a:t>无弧坑</a:t>
            </a:r>
            <a:endParaRPr lang="zh-CN" altLang="en-US" dirty="0">
              <a:latin typeface="Times New Roman" panose="02020603050405020304" pitchFamily="18" charset="0"/>
            </a:endParaRPr>
          </a:p>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49"/>
                                        </p:tgtEl>
                                        <p:attrNameLst>
                                          <p:attrName>style.visibility</p:attrName>
                                        </p:attrNameLst>
                                      </p:cBhvr>
                                      <p:to>
                                        <p:strVal val="visible"/>
                                      </p:to>
                                    </p:set>
                                    <p:animEffect transition="in" filter="wipe(left)">
                                      <p:cBhvr>
                                        <p:cTn id="7" dur="500"/>
                                        <p:tgtEl>
                                          <p:spTgt spid="1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76" name="图片 19475" descr="图片2"/>
          <p:cNvPicPr>
            <a:picLocks noChangeAspect="1"/>
          </p:cNvPicPr>
          <p:nvPr/>
        </p:nvPicPr>
        <p:blipFill>
          <a:blip r:embed="rId1"/>
          <a:srcRect l="3625" t="12956" r="58591" b="18549"/>
          <a:stretch>
            <a:fillRect/>
          </a:stretch>
        </p:blipFill>
        <p:spPr>
          <a:xfrm>
            <a:off x="6877050" y="1716088"/>
            <a:ext cx="2266950" cy="1728787"/>
          </a:xfrm>
          <a:prstGeom prst="rect">
            <a:avLst/>
          </a:prstGeom>
          <a:noFill/>
          <a:ln w="9525">
            <a:noFill/>
          </a:ln>
        </p:spPr>
      </p:pic>
      <p:sp>
        <p:nvSpPr>
          <p:cNvPr id="4" name="矩形 3"/>
          <p:cNvSpPr/>
          <p:nvPr/>
        </p:nvSpPr>
        <p:spPr>
          <a:xfrm>
            <a:off x="468313" y="908050"/>
            <a:ext cx="266382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en-US" altLang="zh-CN" sz="2400" b="1">
                <a:solidFill>
                  <a:srgbClr val="FFFFFF"/>
                </a:solidFill>
                <a:latin typeface="黑体" panose="02010609060101010101" pitchFamily="49" charset="-122"/>
                <a:ea typeface="黑体" panose="02010609060101010101" pitchFamily="49" charset="-122"/>
              </a:rPr>
              <a:t>2.3.1</a:t>
            </a:r>
            <a:r>
              <a:rPr lang="zh-CN" altLang="en-US" sz="2400" b="1" dirty="0">
                <a:solidFill>
                  <a:srgbClr val="FFFFFF"/>
                </a:solidFill>
                <a:latin typeface="黑体" panose="02010609060101010101" pitchFamily="49" charset="-122"/>
                <a:ea typeface="黑体" panose="02010609060101010101" pitchFamily="49" charset="-122"/>
              </a:rPr>
              <a:t>手工焊技术</a:t>
            </a:r>
            <a:endParaRPr lang="zh-CN" altLang="zh-CN" sz="2400" b="1" dirty="0">
              <a:solidFill>
                <a:srgbClr val="FFFFFF"/>
              </a:solidFill>
              <a:latin typeface="黑体" panose="02010609060101010101" pitchFamily="49" charset="-122"/>
              <a:ea typeface="黑体" panose="02010609060101010101" pitchFamily="49" charset="-122"/>
            </a:endParaRPr>
          </a:p>
        </p:txBody>
      </p:sp>
      <p:sp>
        <p:nvSpPr>
          <p:cNvPr id="19466" name="文本框 19465"/>
          <p:cNvSpPr txBox="1"/>
          <p:nvPr/>
        </p:nvSpPr>
        <p:spPr>
          <a:xfrm>
            <a:off x="3263900" y="838200"/>
            <a:ext cx="576263"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隶书" panose="02010509060101010101" pitchFamily="49" charset="-122"/>
              </a:rPr>
              <a:t>之</a:t>
            </a:r>
            <a:endParaRPr lang="zh-CN" altLang="en-US" sz="3200" b="1" dirty="0">
              <a:latin typeface="Arial" panose="020B0604020202020204" pitchFamily="34" charset="0"/>
              <a:ea typeface="隶书" panose="02010509060101010101" pitchFamily="49" charset="-122"/>
            </a:endParaRPr>
          </a:p>
        </p:txBody>
      </p:sp>
      <p:sp>
        <p:nvSpPr>
          <p:cNvPr id="2" name="矩形 3"/>
          <p:cNvSpPr/>
          <p:nvPr/>
        </p:nvSpPr>
        <p:spPr>
          <a:xfrm>
            <a:off x="3924300" y="908050"/>
            <a:ext cx="1800225" cy="5762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2000" dirty="0">
                <a:solidFill>
                  <a:srgbClr val="10253F"/>
                </a:solidFill>
                <a:latin typeface="楷体" panose="02010609060101010101" pitchFamily="49" charset="-122"/>
                <a:ea typeface="楷体" panose="02010609060101010101" pitchFamily="49" charset="-122"/>
              </a:rPr>
              <a:t>焊条电弧焊</a:t>
            </a:r>
            <a:endParaRPr lang="zh-CN" altLang="zh-CN" sz="2000" dirty="0">
              <a:solidFill>
                <a:srgbClr val="10253F"/>
              </a:solidFill>
              <a:latin typeface="楷体" panose="02010609060101010101" pitchFamily="49" charset="-122"/>
              <a:ea typeface="楷体" panose="02010609060101010101" pitchFamily="49" charset="-122"/>
            </a:endParaRPr>
          </a:p>
        </p:txBody>
      </p:sp>
      <p:sp>
        <p:nvSpPr>
          <p:cNvPr id="19468" name="矩形 2"/>
          <p:cNvSpPr/>
          <p:nvPr/>
        </p:nvSpPr>
        <p:spPr>
          <a:xfrm>
            <a:off x="684213" y="1628775"/>
            <a:ext cx="2374900" cy="457200"/>
          </a:xfrm>
          <a:prstGeom prst="rect">
            <a:avLst/>
          </a:prstGeom>
          <a:noFill/>
          <a:ln w="9525">
            <a:noFill/>
          </a:ln>
        </p:spPr>
        <p:txBody>
          <a:bodyPr>
            <a:spAutoFit/>
          </a:bodyPr>
          <a:p>
            <a:r>
              <a:rPr lang="en-US" altLang="zh-CN" sz="2400" b="1">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焊道的收尾</a:t>
            </a:r>
            <a:endParaRPr lang="zh-CN" altLang="en-US" sz="2400" dirty="0">
              <a:latin typeface="黑体" panose="02010609060101010101" pitchFamily="49" charset="-122"/>
              <a:ea typeface="黑体" panose="02010609060101010101" pitchFamily="49" charset="-122"/>
            </a:endParaRPr>
          </a:p>
        </p:txBody>
      </p:sp>
      <p:sp>
        <p:nvSpPr>
          <p:cNvPr id="19469" name="文本框 19468"/>
          <p:cNvSpPr txBox="1"/>
          <p:nvPr/>
        </p:nvSpPr>
        <p:spPr>
          <a:xfrm>
            <a:off x="827088" y="2708275"/>
            <a:ext cx="431800" cy="3248025"/>
          </a:xfrm>
          <a:prstGeom prst="rect">
            <a:avLst/>
          </a:prstGeom>
          <a:noFill/>
          <a:ln w="9525">
            <a:noFill/>
          </a:ln>
        </p:spPr>
        <p:txBody>
          <a:bodyPr>
            <a:spAutoFit/>
          </a:bodyPr>
          <a:p>
            <a:pPr>
              <a:lnSpc>
                <a:spcPct val="150000"/>
              </a:lnSpc>
              <a:spcBef>
                <a:spcPct val="50000"/>
              </a:spcBef>
            </a:pPr>
            <a:r>
              <a:rPr lang="zh-CN" altLang="en-US" sz="2000" dirty="0">
                <a:latin typeface="Arial" panose="020B0604020202020204" pitchFamily="34" charset="0"/>
                <a:ea typeface="微软雅黑" panose="020B0503020204020204" pitchFamily="34" charset="-122"/>
              </a:rPr>
              <a:t>焊道收尾方式</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9470" name="文本框 19469"/>
          <p:cNvSpPr txBox="1"/>
          <p:nvPr/>
        </p:nvSpPr>
        <p:spPr>
          <a:xfrm>
            <a:off x="2268538" y="2349500"/>
            <a:ext cx="4895850" cy="915988"/>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划圈收尾法：焊条移至焊缝终点时，作圆圈运动，直到填满弧坑再拉断电弧。此法适用于厚板收尾。</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9471" name="文本框 19470"/>
          <p:cNvSpPr txBox="1"/>
          <p:nvPr/>
        </p:nvSpPr>
        <p:spPr>
          <a:xfrm>
            <a:off x="2268538" y="3644900"/>
            <a:ext cx="4967287" cy="1190625"/>
          </a:xfrm>
          <a:prstGeom prst="rect">
            <a:avLst/>
          </a:prstGeom>
          <a:noFill/>
          <a:ln w="9525">
            <a:noFill/>
          </a:ln>
        </p:spPr>
        <p:txBody>
          <a:bodyPr>
            <a:spAutoFit/>
          </a:bodyPr>
          <a:p>
            <a:pPr>
              <a:spcBef>
                <a:spcPct val="50000"/>
              </a:spcBef>
            </a:pPr>
            <a:r>
              <a:rPr lang="zh-CN" altLang="en-US" dirty="0">
                <a:latin typeface="微软雅黑" panose="020B0503020204020204" pitchFamily="34" charset="-122"/>
                <a:ea typeface="微软雅黑" panose="020B0503020204020204" pitchFamily="34" charset="-122"/>
              </a:rPr>
              <a:t>反复断弧收尾法：</a:t>
            </a:r>
            <a:r>
              <a:rPr lang="zh-CN" altLang="en-US" dirty="0">
                <a:latin typeface="Arial" panose="020B0604020202020204" pitchFamily="34" charset="0"/>
                <a:ea typeface="微软雅黑" panose="020B0503020204020204" pitchFamily="34" charset="-122"/>
              </a:rPr>
              <a:t>焊条移至焊缝终点时，在弧坑处反复熄弧，引弧数次，直到填满弧坑为止。此法一般适用于薄板和大电流焊接，不适应碱性焊条。</a:t>
            </a:r>
            <a:endParaRPr lang="zh-CN" altLang="en-US" dirty="0">
              <a:latin typeface="Arial" panose="020B0604020202020204" pitchFamily="34" charset="0"/>
              <a:ea typeface="微软雅黑" panose="020B0503020204020204" pitchFamily="34" charset="-122"/>
            </a:endParaRPr>
          </a:p>
        </p:txBody>
      </p:sp>
      <p:sp>
        <p:nvSpPr>
          <p:cNvPr id="19472" name="文本框 19471"/>
          <p:cNvSpPr txBox="1"/>
          <p:nvPr/>
        </p:nvSpPr>
        <p:spPr>
          <a:xfrm>
            <a:off x="2282825" y="5300663"/>
            <a:ext cx="4608513" cy="915987"/>
          </a:xfrm>
          <a:prstGeom prst="rect">
            <a:avLst/>
          </a:prstGeom>
          <a:noFill/>
          <a:ln w="9525">
            <a:noFill/>
          </a:ln>
        </p:spPr>
        <p:txBody>
          <a:bodyPr>
            <a:spAutoFit/>
          </a:bodyPr>
          <a:p>
            <a:pPr>
              <a:spcBef>
                <a:spcPct val="50000"/>
              </a:spcBef>
            </a:pPr>
            <a:r>
              <a:rPr lang="zh-CN" altLang="en-US" dirty="0">
                <a:latin typeface="Arial" panose="020B0604020202020204" pitchFamily="34" charset="0"/>
                <a:ea typeface="微软雅黑" panose="020B0503020204020204" pitchFamily="34" charset="-122"/>
              </a:rPr>
              <a:t>回焊收尾法：焊条移至焊缝收尾处即停住，并改变焊条角度回焊一小段。此法适用于碱性焊条。</a:t>
            </a:r>
            <a:endParaRPr lang="zh-CN" altLang="en-US" dirty="0">
              <a:latin typeface="Arial" panose="020B0604020202020204" pitchFamily="34" charset="0"/>
              <a:ea typeface="微软雅黑" panose="020B0503020204020204" pitchFamily="34" charset="-122"/>
            </a:endParaRPr>
          </a:p>
        </p:txBody>
      </p:sp>
      <p:pic>
        <p:nvPicPr>
          <p:cNvPr id="19477" name="图片 19476" descr="图片2"/>
          <p:cNvPicPr>
            <a:picLocks noChangeAspect="1"/>
          </p:cNvPicPr>
          <p:nvPr/>
        </p:nvPicPr>
        <p:blipFill>
          <a:blip r:embed="rId1"/>
          <a:srcRect l="72813" t="16978" b="18549"/>
          <a:stretch>
            <a:fillRect/>
          </a:stretch>
        </p:blipFill>
        <p:spPr>
          <a:xfrm>
            <a:off x="7092950" y="5027613"/>
            <a:ext cx="1835150" cy="1830387"/>
          </a:xfrm>
          <a:prstGeom prst="rect">
            <a:avLst/>
          </a:prstGeom>
          <a:noFill/>
          <a:ln w="9525">
            <a:noFill/>
          </a:ln>
        </p:spPr>
      </p:pic>
      <p:pic>
        <p:nvPicPr>
          <p:cNvPr id="19478" name="图片 19477" descr="图片2"/>
          <p:cNvPicPr>
            <a:picLocks noChangeAspect="1"/>
          </p:cNvPicPr>
          <p:nvPr/>
        </p:nvPicPr>
        <p:blipFill>
          <a:blip r:embed="rId1"/>
          <a:srcRect l="41379" t="6807" r="27219" b="21915"/>
          <a:stretch>
            <a:fillRect/>
          </a:stretch>
        </p:blipFill>
        <p:spPr>
          <a:xfrm>
            <a:off x="7308850" y="3516313"/>
            <a:ext cx="1584325" cy="1512887"/>
          </a:xfrm>
          <a:prstGeom prst="rect">
            <a:avLst/>
          </a:prstGeom>
          <a:noFill/>
          <a:ln w="9525">
            <a:noFill/>
          </a:ln>
        </p:spPr>
      </p:pic>
      <p:sp>
        <p:nvSpPr>
          <p:cNvPr id="19481" name="直接连接符 19480"/>
          <p:cNvSpPr/>
          <p:nvPr/>
        </p:nvSpPr>
        <p:spPr>
          <a:xfrm>
            <a:off x="1331913" y="4221163"/>
            <a:ext cx="863600" cy="0"/>
          </a:xfrm>
          <a:prstGeom prst="line">
            <a:avLst/>
          </a:prstGeom>
          <a:ln w="9525" cap="flat" cmpd="sng">
            <a:solidFill>
              <a:schemeClr val="tx1"/>
            </a:solidFill>
            <a:prstDash val="solid"/>
            <a:headEnd type="none" w="med" len="med"/>
            <a:tailEnd type="triangle" w="med" len="med"/>
          </a:ln>
        </p:spPr>
      </p:sp>
      <p:sp>
        <p:nvSpPr>
          <p:cNvPr id="19483" name="直接连接符 19482"/>
          <p:cNvSpPr/>
          <p:nvPr/>
        </p:nvSpPr>
        <p:spPr>
          <a:xfrm flipV="1">
            <a:off x="1331913" y="2924175"/>
            <a:ext cx="863600" cy="1296988"/>
          </a:xfrm>
          <a:prstGeom prst="line">
            <a:avLst/>
          </a:prstGeom>
          <a:ln w="9525" cap="flat" cmpd="sng">
            <a:solidFill>
              <a:schemeClr val="tx1"/>
            </a:solidFill>
            <a:prstDash val="solid"/>
            <a:headEnd type="none" w="med" len="med"/>
            <a:tailEnd type="triangle" w="med" len="med"/>
          </a:ln>
        </p:spPr>
      </p:sp>
      <p:sp>
        <p:nvSpPr>
          <p:cNvPr id="19484" name="直接连接符 19483"/>
          <p:cNvSpPr/>
          <p:nvPr/>
        </p:nvSpPr>
        <p:spPr>
          <a:xfrm>
            <a:off x="1331913" y="4221163"/>
            <a:ext cx="792162" cy="1439862"/>
          </a:xfrm>
          <a:prstGeom prst="line">
            <a:avLst/>
          </a:prstGeom>
          <a:ln w="9525" cap="flat" cmpd="sng">
            <a:solidFill>
              <a:schemeClr val="tx1"/>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animEffect transition="in" filter="wipe(left)">
                                      <p:cBhvr>
                                        <p:cTn id="7" dur="500"/>
                                        <p:tgtEl>
                                          <p:spTgt spid="1946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81"/>
                                        </p:tgtEl>
                                        <p:attrNameLst>
                                          <p:attrName>style.visibility</p:attrName>
                                        </p:attrNameLst>
                                      </p:cBhvr>
                                      <p:to>
                                        <p:strVal val="visible"/>
                                      </p:to>
                                    </p:set>
                                    <p:animEffect transition="in" filter="wipe(left)">
                                      <p:cBhvr>
                                        <p:cTn id="11" dur="500"/>
                                        <p:tgtEl>
                                          <p:spTgt spid="19481"/>
                                        </p:tgtEl>
                                      </p:cBhvr>
                                    </p:animEffect>
                                  </p:childTnLst>
                                </p:cTn>
                              </p:par>
                              <p:par>
                                <p:cTn id="12" presetID="22" presetClass="entr" presetSubtype="8" fill="hold" nodeType="withEffect">
                                  <p:stCondLst>
                                    <p:cond delay="0"/>
                                  </p:stCondLst>
                                  <p:childTnLst>
                                    <p:set>
                                      <p:cBhvr>
                                        <p:cTn id="13" dur="1" fill="hold">
                                          <p:stCondLst>
                                            <p:cond delay="0"/>
                                          </p:stCondLst>
                                        </p:cTn>
                                        <p:tgtEl>
                                          <p:spTgt spid="19483"/>
                                        </p:tgtEl>
                                        <p:attrNameLst>
                                          <p:attrName>style.visibility</p:attrName>
                                        </p:attrNameLst>
                                      </p:cBhvr>
                                      <p:to>
                                        <p:strVal val="visible"/>
                                      </p:to>
                                    </p:set>
                                    <p:animEffect transition="in" filter="wipe(left)">
                                      <p:cBhvr>
                                        <p:cTn id="14" dur="500"/>
                                        <p:tgtEl>
                                          <p:spTgt spid="19483"/>
                                        </p:tgtEl>
                                      </p:cBhvr>
                                    </p:animEffect>
                                  </p:childTnLst>
                                </p:cTn>
                              </p:par>
                              <p:par>
                                <p:cTn id="15" presetID="22" presetClass="entr" presetSubtype="8" fill="hold" nodeType="withEffect">
                                  <p:stCondLst>
                                    <p:cond delay="0"/>
                                  </p:stCondLst>
                                  <p:childTnLst>
                                    <p:set>
                                      <p:cBhvr>
                                        <p:cTn id="16" dur="1" fill="hold">
                                          <p:stCondLst>
                                            <p:cond delay="0"/>
                                          </p:stCondLst>
                                        </p:cTn>
                                        <p:tgtEl>
                                          <p:spTgt spid="19484"/>
                                        </p:tgtEl>
                                        <p:attrNameLst>
                                          <p:attrName>style.visibility</p:attrName>
                                        </p:attrNameLst>
                                      </p:cBhvr>
                                      <p:to>
                                        <p:strVal val="visible"/>
                                      </p:to>
                                    </p:set>
                                    <p:animEffect transition="in" filter="wipe(left)">
                                      <p:cBhvr>
                                        <p:cTn id="17" dur="500"/>
                                        <p:tgtEl>
                                          <p:spTgt spid="1948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9470"/>
                                        </p:tgtEl>
                                        <p:attrNameLst>
                                          <p:attrName>style.visibility</p:attrName>
                                        </p:attrNameLst>
                                      </p:cBhvr>
                                      <p:to>
                                        <p:strVal val="visible"/>
                                      </p:to>
                                    </p:set>
                                    <p:animEffect transition="in" filter="wipe(left)">
                                      <p:cBhvr>
                                        <p:cTn id="21" dur="1000"/>
                                        <p:tgtEl>
                                          <p:spTgt spid="1947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471"/>
                                        </p:tgtEl>
                                        <p:attrNameLst>
                                          <p:attrName>style.visibility</p:attrName>
                                        </p:attrNameLst>
                                      </p:cBhvr>
                                      <p:to>
                                        <p:strVal val="visible"/>
                                      </p:to>
                                    </p:set>
                                    <p:animEffect transition="in" filter="wipe(left)">
                                      <p:cBhvr>
                                        <p:cTn id="24" dur="1000"/>
                                        <p:tgtEl>
                                          <p:spTgt spid="1947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472"/>
                                        </p:tgtEl>
                                        <p:attrNameLst>
                                          <p:attrName>style.visibility</p:attrName>
                                        </p:attrNameLst>
                                      </p:cBhvr>
                                      <p:to>
                                        <p:strVal val="visible"/>
                                      </p:to>
                                    </p:set>
                                    <p:animEffect transition="in" filter="wipe(left)">
                                      <p:cBhvr>
                                        <p:cTn id="27" dur="1000"/>
                                        <p:tgtEl>
                                          <p:spTgt spid="1947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9476"/>
                                        </p:tgtEl>
                                        <p:attrNameLst>
                                          <p:attrName>style.visibility</p:attrName>
                                        </p:attrNameLst>
                                      </p:cBhvr>
                                      <p:to>
                                        <p:strVal val="visible"/>
                                      </p:to>
                                    </p:set>
                                    <p:animEffect transition="in" filter="wipe(left)">
                                      <p:cBhvr>
                                        <p:cTn id="31" dur="500"/>
                                        <p:tgtEl>
                                          <p:spTgt spid="19476"/>
                                        </p:tgtEl>
                                      </p:cBhvr>
                                    </p:animEffect>
                                  </p:childTnLst>
                                </p:cTn>
                              </p:par>
                              <p:par>
                                <p:cTn id="32" presetID="22" presetClass="entr" presetSubtype="8" fill="hold" nodeType="withEffect">
                                  <p:stCondLst>
                                    <p:cond delay="0"/>
                                  </p:stCondLst>
                                  <p:childTnLst>
                                    <p:set>
                                      <p:cBhvr>
                                        <p:cTn id="33" dur="1" fill="hold">
                                          <p:stCondLst>
                                            <p:cond delay="0"/>
                                          </p:stCondLst>
                                        </p:cTn>
                                        <p:tgtEl>
                                          <p:spTgt spid="19478"/>
                                        </p:tgtEl>
                                        <p:attrNameLst>
                                          <p:attrName>style.visibility</p:attrName>
                                        </p:attrNameLst>
                                      </p:cBhvr>
                                      <p:to>
                                        <p:strVal val="visible"/>
                                      </p:to>
                                    </p:set>
                                    <p:animEffect transition="in" filter="wipe(left)">
                                      <p:cBhvr>
                                        <p:cTn id="34" dur="500"/>
                                        <p:tgtEl>
                                          <p:spTgt spid="19478"/>
                                        </p:tgtEl>
                                      </p:cBhvr>
                                    </p:animEffect>
                                  </p:childTnLst>
                                </p:cTn>
                              </p:par>
                              <p:par>
                                <p:cTn id="35" presetID="22" presetClass="entr" presetSubtype="8" fill="hold" nodeType="withEffect">
                                  <p:stCondLst>
                                    <p:cond delay="0"/>
                                  </p:stCondLst>
                                  <p:childTnLst>
                                    <p:set>
                                      <p:cBhvr>
                                        <p:cTn id="36" dur="1" fill="hold">
                                          <p:stCondLst>
                                            <p:cond delay="0"/>
                                          </p:stCondLst>
                                        </p:cTn>
                                        <p:tgtEl>
                                          <p:spTgt spid="19477"/>
                                        </p:tgtEl>
                                        <p:attrNameLst>
                                          <p:attrName>style.visibility</p:attrName>
                                        </p:attrNameLst>
                                      </p:cBhvr>
                                      <p:to>
                                        <p:strVal val="visible"/>
                                      </p:to>
                                    </p:set>
                                    <p:animEffect transition="in" filter="wipe(left)">
                                      <p:cBhvr>
                                        <p:cTn id="37"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p:bldP spid="19470" grpId="0"/>
      <p:bldP spid="19471" grpId="0"/>
      <p:bldP spid="1947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7535</Words>
  <Application>WPS 演示</Application>
  <PresentationFormat>在屏幕上显示</PresentationFormat>
  <Paragraphs>543</Paragraphs>
  <Slides>37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Arial</vt:lpstr>
      <vt:lpstr>宋体</vt:lpstr>
      <vt:lpstr>Wingdings</vt:lpstr>
      <vt:lpstr>黑体</vt:lpstr>
      <vt:lpstr>Times New Roman</vt:lpstr>
      <vt:lpstr>Calibri</vt:lpstr>
      <vt:lpstr>隶书</vt:lpstr>
      <vt:lpstr>楷体</vt:lpstr>
      <vt:lpstr>微软雅黑</vt:lpstr>
      <vt:lpstr>Arial Narrow</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可人</cp:lastModifiedBy>
  <cp:revision>127</cp:revision>
  <dcterms:created xsi:type="dcterms:W3CDTF">2013-10-30T09:04:50Z</dcterms:created>
  <dcterms:modified xsi:type="dcterms:W3CDTF">2025-08-22T02:52:23Z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0DC7F2ACBD07448DA3808DCC4B5EDCDC_12</vt:lpwstr>
  </property>
  <property fmtid="{D5CDD505-2E9C-101B-9397-08002B2CF9AE}" pid="3" name="KSOProductBuildVer">
    <vt:lpwstr>2052-12.1.0.22529</vt:lpwstr>
  </property>
</Properties>
</file>