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5" r:id="rId5"/>
    <p:sldId id="271" r:id="rId6"/>
    <p:sldId id="261" r:id="rId7"/>
    <p:sldId id="272" r:id="rId8"/>
    <p:sldId id="273" r:id="rId9"/>
    <p:sldId id="301" r:id="rId10"/>
    <p:sldId id="274" r:id="rId11"/>
    <p:sldId id="275" r:id="rId12"/>
    <p:sldId id="276" r:id="rId13"/>
    <p:sldId id="279" r:id="rId14"/>
    <p:sldId id="278" r:id="rId15"/>
    <p:sldId id="280" r:id="rId16"/>
    <p:sldId id="291" r:id="rId17"/>
    <p:sldId id="293" r:id="rId18"/>
    <p:sldId id="290" r:id="rId19"/>
    <p:sldId id="294" r:id="rId20"/>
    <p:sldId id="289" r:id="rId21"/>
    <p:sldId id="295" r:id="rId22"/>
    <p:sldId id="288" r:id="rId23"/>
    <p:sldId id="296" r:id="rId24"/>
    <p:sldId id="287" r:id="rId25"/>
    <p:sldId id="297" r:id="rId26"/>
    <p:sldId id="286" r:id="rId27"/>
    <p:sldId id="298" r:id="rId28"/>
    <p:sldId id="285" r:id="rId29"/>
    <p:sldId id="299" r:id="rId30"/>
    <p:sldId id="284" r:id="rId31"/>
    <p:sldId id="283" r:id="rId32"/>
    <p:sldId id="282" r:id="rId33"/>
    <p:sldId id="300" r:id="rId34"/>
    <p:sldId id="281" r:id="rId35"/>
  </p:sldIdLst>
  <p:sldSz cx="9144000" cy="6858000" type="screen4x3"/>
  <p:notesSz cx="6858000" cy="9144000"/>
  <p:custDataLst>
    <p:tags r:id="rId3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89"/>
    <p:restoredTop sz="94660"/>
  </p:normalViewPr>
  <p:slideViewPr>
    <p:cSldViewPr showGuides="1">
      <p:cViewPr varScale="1">
        <p:scale>
          <a:sx n="70" d="100"/>
          <a:sy n="70" d="100"/>
        </p:scale>
        <p:origin x="-11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B169AA3-41D8-47FD-8C74-999BFD37E786}"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B1A5A14-F1AE-43DE-9571-97171D13CAAF}"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E13B2B4-2102-40CC-BF2D-742072544F61}"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3D582E3-ED42-41A4-B5D3-89169E6DC616}"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CA9FE44-EB1F-414E-AA76-F987A91699B7}"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9640A01-B1F4-49CA-A68A-A0A3DDE246FD}"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1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1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34D4A7C-FDC8-44C1-8922-7C5EDC03D746}"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269DFF5-7A3A-4922-ABE9-59C9C6560A5C}"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ADAAAB1-F7B3-4531-886E-9B68289BC797}"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E1F5F8-28ED-469C-827B-5D79CE9B8383}"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pic>
        <p:nvPicPr>
          <p:cNvPr id="1026" name="Picture 8" descr="C:\Documents and Settings\Administrator\Application Data\Tencent\Users\76418276\QQ\WinTemp\RichOle\3XW}ORJWNMWGN4LLI@XYFBI.png"/>
          <p:cNvPicPr>
            <a:picLocks noChangeAspect="1"/>
          </p:cNvPicPr>
          <p:nvPr userDrawn="1"/>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hyperlink" Target="http://www.cmpbook.com/" TargetMode="Externa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jpeg"/><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white">
      <p:bgPr>
        <a:blipFill dpi="0" rotWithShape="0">
          <a:blip r:embed="rId1" cstate="print">
            <a:lum/>
          </a:blip>
          <a:srcRect/>
          <a:stretch>
            <a:fillRect t="-6000" b="-6000"/>
          </a:stretch>
        </a:blipFill>
        <a:effectLst/>
      </p:bgPr>
    </p:bg>
    <p:spTree>
      <p:nvGrpSpPr>
        <p:cNvPr id="1" name=""/>
        <p:cNvGrpSpPr/>
        <p:nvPr/>
      </p:nvGrpSpPr>
      <p:grpSpPr/>
      <p:pic>
        <p:nvPicPr>
          <p:cNvPr id="12290" name="Picture 4" descr="机工社标">
            <a:hlinkClick r:id="rId2"/>
          </p:cNvPr>
          <p:cNvPicPr>
            <a:picLocks noChangeAspect="1"/>
          </p:cNvPicPr>
          <p:nvPr/>
        </p:nvPicPr>
        <p:blipFill>
          <a:blip r:embed="rId3"/>
          <a:stretch>
            <a:fillRect/>
          </a:stretch>
        </p:blipFill>
        <p:spPr>
          <a:xfrm>
            <a:off x="5364163" y="0"/>
            <a:ext cx="3779837" cy="765175"/>
          </a:xfrm>
          <a:prstGeom prst="rect">
            <a:avLst/>
          </a:prstGeom>
          <a:noFill/>
          <a:ln w="9525">
            <a:noFill/>
          </a:ln>
        </p:spPr>
      </p:pic>
      <p:sp>
        <p:nvSpPr>
          <p:cNvPr id="12291" name="TextBox 5"/>
          <p:cNvSpPr txBox="1"/>
          <p:nvPr/>
        </p:nvSpPr>
        <p:spPr>
          <a:xfrm>
            <a:off x="468313" y="2133600"/>
            <a:ext cx="5040312" cy="368300"/>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2052" name="TextBox 7"/>
          <p:cNvSpPr txBox="1"/>
          <p:nvPr/>
        </p:nvSpPr>
        <p:spPr>
          <a:xfrm>
            <a:off x="900113" y="3213100"/>
            <a:ext cx="7704137" cy="830263"/>
          </a:xfrm>
          <a:prstGeom prst="rect">
            <a:avLst/>
          </a:prstGeom>
          <a:noFill/>
          <a:ln w="9525">
            <a:noFill/>
          </a:ln>
        </p:spPr>
        <p:txBody>
          <a:bodyPr anchor="t" anchorCtr="0">
            <a:spAutoFit/>
          </a:bodyPr>
          <a:p>
            <a:pPr algn="ctr">
              <a:lnSpc>
                <a:spcPct val="150000"/>
              </a:lnSpc>
            </a:pPr>
            <a:r>
              <a:rPr lang="en-US" altLang="zh-CN" sz="3200" b="1" dirty="0">
                <a:latin typeface="黑体" panose="02010609060101010101" pitchFamily="2" charset="-122"/>
                <a:ea typeface="黑体" panose="02010609060101010101" pitchFamily="2" charset="-122"/>
              </a:rPr>
              <a:t>4.1  </a:t>
            </a:r>
            <a:r>
              <a:rPr lang="zh-CN" altLang="en-US" sz="3200" b="1" dirty="0">
                <a:latin typeface="黑体" panose="02010609060101010101" pitchFamily="2" charset="-122"/>
                <a:ea typeface="黑体" panose="02010609060101010101" pitchFamily="2" charset="-122"/>
              </a:rPr>
              <a:t>凡事预则立</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焊接专业职业生涯规划</a:t>
            </a:r>
            <a:endParaRPr lang="zh-CN" altLang="en-US" sz="3200" b="1" dirty="0">
              <a:latin typeface="黑体" panose="02010609060101010101" pitchFamily="2" charset="-122"/>
              <a:ea typeface="黑体" panose="02010609060101010101" pitchFamily="2" charset="-122"/>
            </a:endParaRPr>
          </a:p>
        </p:txBody>
      </p:sp>
      <p:sp>
        <p:nvSpPr>
          <p:cNvPr id="2053" name="TextBox 8"/>
          <p:cNvSpPr txBox="1"/>
          <p:nvPr/>
        </p:nvSpPr>
        <p:spPr>
          <a:xfrm>
            <a:off x="2484438" y="5445125"/>
            <a:ext cx="3851275" cy="461963"/>
          </a:xfrm>
          <a:prstGeom prst="rect">
            <a:avLst/>
          </a:prstGeom>
          <a:noFill/>
          <a:ln w="9525">
            <a:noFill/>
          </a:ln>
        </p:spPr>
        <p:txBody>
          <a:bodyPr anchor="t" anchorCtr="0">
            <a:spAutoFit/>
          </a:bodyPr>
          <a:p>
            <a:pPr algn="ctr"/>
            <a:r>
              <a:rPr lang="zh-CN" altLang="en-US" sz="2400" dirty="0">
                <a:latin typeface="Arial" panose="020B0604020202020204" pitchFamily="34" charset="0"/>
                <a:ea typeface="宋体" panose="02010600030101010101" pitchFamily="2" charset="-122"/>
              </a:rPr>
              <a:t>主编：吴志亚</a:t>
            </a:r>
            <a:endParaRPr lang="zh-CN" altLang="en-US" sz="2400" dirty="0">
              <a:latin typeface="Arial" panose="020B0604020202020204" pitchFamily="34" charset="0"/>
              <a:ea typeface="宋体" panose="02010600030101010101" pitchFamily="2" charset="-122"/>
            </a:endParaRPr>
          </a:p>
        </p:txBody>
      </p:sp>
      <p:sp>
        <p:nvSpPr>
          <p:cNvPr id="2054" name="TextBox 9"/>
          <p:cNvSpPr txBox="1">
            <a:spLocks noChangeArrowheads="1"/>
          </p:cNvSpPr>
          <p:nvPr/>
        </p:nvSpPr>
        <p:spPr bwMode="auto">
          <a:xfrm>
            <a:off x="900113" y="1557338"/>
            <a:ext cx="5472113" cy="830263"/>
          </a:xfrm>
          <a:prstGeom prst="rect">
            <a:avLst/>
          </a:prstGeom>
          <a:noFill/>
          <a:ln w="9525">
            <a:noFill/>
            <a:miter lim="800000"/>
          </a:ln>
        </p:spPr>
        <p:txBody>
          <a:bodyPr>
            <a:spAutoFit/>
          </a:bodyPr>
          <a:lstStyle/>
          <a:p>
            <a:pPr marR="0" defTabSz="914400">
              <a:buClrTx/>
              <a:buSzTx/>
              <a:buFontTx/>
              <a:buNone/>
              <a:defRPr/>
            </a:pPr>
            <a:r>
              <a:rPr kumimoji="0" lang="zh-CN" altLang="en-US" sz="4800" b="1" kern="1200" cap="none" spc="0" normalizeH="0" baseline="0" noProof="0" dirty="0">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cs"/>
              </a:rPr>
              <a:t>走  进  焊  接</a:t>
            </a:r>
            <a:endParaRPr kumimoji="0" lang="zh-CN" altLang="en-US" sz="4800" b="1" kern="1200" cap="none" spc="0" normalizeH="0" baseline="0" noProof="0" dirty="0">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cs"/>
            </a:endParaRPr>
          </a:p>
        </p:txBody>
      </p:sp>
      <p:sp>
        <p:nvSpPr>
          <p:cNvPr id="12295" name="TextBox 1"/>
          <p:cNvSpPr txBox="1"/>
          <p:nvPr/>
        </p:nvSpPr>
        <p:spPr>
          <a:xfrm>
            <a:off x="684213" y="188913"/>
            <a:ext cx="3725862" cy="398780"/>
          </a:xfrm>
          <a:prstGeom prst="rect">
            <a:avLst/>
          </a:prstGeom>
          <a:noFill/>
          <a:ln w="9525">
            <a:noFill/>
          </a:ln>
        </p:spPr>
        <p:txBody>
          <a:bodyPr anchor="t" anchorCtr="0">
            <a:spAutoFit/>
          </a:bodyPr>
          <a:p>
            <a:r>
              <a:rPr lang="en-US" altLang="zh-CN" sz="2000" dirty="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十四五</a:t>
            </a:r>
            <a:r>
              <a:rPr lang="en-US" altLang="zh-CN" sz="2000" dirty="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职业教育国家规划教材</a:t>
            </a:r>
            <a:endParaRPr lang="zh-CN" altLang="en-US" sz="2000"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ox(i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heckerboard(across)">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323850" y="1989138"/>
            <a:ext cx="8569325" cy="3208337"/>
          </a:xfrm>
          <a:prstGeom prst="rect">
            <a:avLst/>
          </a:prstGeom>
          <a:noFill/>
          <a:ln w="9525">
            <a:noFill/>
          </a:ln>
        </p:spPr>
        <p:txBody>
          <a:bodyPr anchor="t" anchorCtr="0">
            <a:spAutoFit/>
          </a:bodyPr>
          <a:p>
            <a:pPr>
              <a:lnSpc>
                <a:spcPct val="150000"/>
              </a:lnSpc>
            </a:pPr>
            <a:r>
              <a:rPr lang="zh-CN" altLang="en-US" sz="2300" dirty="0">
                <a:latin typeface="Arial" panose="020B0604020202020204" pitchFamily="34" charset="0"/>
                <a:ea typeface="宋体" panose="02010600030101010101" pitchFamily="2" charset="-122"/>
              </a:rPr>
              <a:t>      职业发展就是在自己选定的领域里，在自己能力所及的范围内，成为最好的专家。所谓专家并不一定是研究开发人员或技术顾问。专家是在某一领域有深入和广泛的经验，对该领域有深刻而独到的认知的人。至于行政管理能力、员工培养能力、团队建设能力、规划和沟通能力等，是个体在职业发展过程中必须培养的能力要素，它们是实现职业发展的重要工具，但不是职业发展的目标。</a:t>
            </a:r>
            <a:endParaRPr lang="en-US" altLang="zh-CN" sz="2300" dirty="0">
              <a:latin typeface="Arial" panose="020B0604020202020204" pitchFamily="34" charset="0"/>
              <a:ea typeface="宋体" panose="02010600030101010101" pitchFamily="2" charset="-122"/>
            </a:endParaRPr>
          </a:p>
        </p:txBody>
      </p:sp>
      <p:sp>
        <p:nvSpPr>
          <p:cNvPr id="11" name="矩形 10"/>
          <p:cNvSpPr/>
          <p:nvPr/>
        </p:nvSpPr>
        <p:spPr>
          <a:xfrm>
            <a:off x="250825" y="981075"/>
            <a:ext cx="3600450"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j-ea"/>
                <a:ea typeface="+mj-ea"/>
                <a:cs typeface="+mn-cs"/>
              </a:rPr>
              <a:t>4.1.2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焊接的职业发展</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21507"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21508" name="图片 4" descr="t011582924e6b80977f.jpg"/>
          <p:cNvPicPr>
            <a:picLocks noChangeAspect="1"/>
          </p:cNvPicPr>
          <p:nvPr/>
        </p:nvPicPr>
        <p:blipFill>
          <a:blip r:embed="rId1"/>
          <a:stretch>
            <a:fillRect/>
          </a:stretch>
        </p:blipFill>
        <p:spPr>
          <a:xfrm>
            <a:off x="2214563" y="5214938"/>
            <a:ext cx="4857750" cy="1476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908050"/>
            <a:ext cx="8569325" cy="2747963"/>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    五年制焊接高职教育是以培养具有焊接结构制造生产、管理与服务第一线需要的高素质技能型专门人才为目标，培养焊接技术应用、焊接工艺编制与实施、焊接自动化及智能化设备的操作使用与维护、焊接质量检测与分析、焊接生产管理技能等方面的高技术人才。</a:t>
            </a:r>
            <a:endParaRPr lang="zh-CN" altLang="en-US" sz="2300" dirty="0">
              <a:latin typeface="Arial" panose="020B0604020202020204" pitchFamily="34" charset="0"/>
              <a:ea typeface="宋体" panose="02010600030101010101" pitchFamily="2" charset="-122"/>
            </a:endParaRPr>
          </a:p>
        </p:txBody>
      </p:sp>
      <p:sp>
        <p:nvSpPr>
          <p:cNvPr id="22530"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21508" name="TextBox 3"/>
          <p:cNvSpPr txBox="1"/>
          <p:nvPr/>
        </p:nvSpPr>
        <p:spPr>
          <a:xfrm>
            <a:off x="395288" y="3573463"/>
            <a:ext cx="8208962" cy="3138487"/>
          </a:xfrm>
          <a:prstGeom prst="rect">
            <a:avLst/>
          </a:prstGeom>
          <a:noFill/>
          <a:ln w="9525">
            <a:noFill/>
          </a:ln>
        </p:spPr>
        <p:txBody>
          <a:bodyPr anchor="t" anchorCtr="0">
            <a:spAutoFit/>
          </a:bodyPr>
          <a:p>
            <a:r>
              <a:rPr lang="zh-CN" altLang="en-US" sz="2000" b="1" dirty="0">
                <a:latin typeface="Arial" panose="020B0604020202020204" pitchFamily="34" charset="0"/>
                <a:ea typeface="宋体" panose="02010600030101010101" pitchFamily="2" charset="-122"/>
              </a:rPr>
              <a:t>工作内容：</a:t>
            </a:r>
            <a:endParaRPr lang="zh-CN" altLang="en-US" sz="2000" b="1"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①到现场了解生产工艺状况，改善焊接工艺及推广新工艺；</a:t>
            </a:r>
            <a:endParaRPr lang="zh-CN" altLang="en-US"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②负责审批焊接性试验及焊接工艺评定报告，</a:t>
            </a:r>
            <a:endParaRPr lang="zh-CN" altLang="en-US"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③制定二次以上的焊接返修方案；</a:t>
            </a:r>
            <a:endParaRPr lang="zh-CN" altLang="en-US"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④参与生活流程改善，提高生产效率</a:t>
            </a:r>
            <a:endParaRPr lang="zh-CN" altLang="en-US"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⑤审批焊接材料的采购要求、库存量和焊材库的管理制度；</a:t>
            </a:r>
            <a:endParaRPr lang="zh-CN" altLang="en-US"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⑥协助采购部进行焊接设备、工具的选型；</a:t>
            </a:r>
            <a:endParaRPr lang="zh-CN" altLang="en-US"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⑦协助相关部门进行员工的岗位培训，提高员工的操作技能和理论水平，标准化工人的操作。</a:t>
            </a:r>
            <a:endParaRPr lang="zh-CN" altLang="en-US" sz="2000"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pic>
        <p:nvPicPr>
          <p:cNvPr id="5" name="图片 4" descr="t01868caca9917a87d3.jpg"/>
          <p:cNvPicPr>
            <a:picLocks noChangeAspect="1"/>
          </p:cNvPicPr>
          <p:nvPr/>
        </p:nvPicPr>
        <p:blipFill>
          <a:blip r:embed="rId1"/>
          <a:stretch>
            <a:fillRect/>
          </a:stretch>
        </p:blipFill>
        <p:spPr>
          <a:xfrm>
            <a:off x="7069138" y="3286125"/>
            <a:ext cx="2074862" cy="2000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5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908050"/>
            <a:ext cx="8569325" cy="4340225"/>
          </a:xfrm>
          <a:prstGeom prst="rect">
            <a:avLst/>
          </a:prstGeom>
          <a:noFill/>
          <a:ln w="9525">
            <a:noFill/>
          </a:ln>
        </p:spPr>
        <p:txBody>
          <a:bodyPr anchor="t" anchorCtr="0">
            <a:spAutoFit/>
          </a:bodyPr>
          <a:p>
            <a:pPr>
              <a:lnSpc>
                <a:spcPct val="150000"/>
              </a:lnSpc>
              <a:buClrTx/>
              <a:buFontTx/>
            </a:pPr>
            <a:r>
              <a:rPr lang="zh-CN" altLang="en-US" sz="2300" b="1" dirty="0">
                <a:latin typeface="宋体" panose="02010600030101010101" pitchFamily="2" charset="-122"/>
                <a:ea typeface="宋体" panose="02010600030101010101" pitchFamily="2" charset="-122"/>
              </a:rPr>
              <a:t>任职资格要求：</a:t>
            </a:r>
            <a:endParaRPr lang="zh-CN" altLang="en-US" sz="2300" b="1"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①要求具有较丰富的理论知识、技能水平和实践经验，具有较强的管理能力。</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②熟悉行业专业知识，有丰富的相关行业焊接质量控制、焊接工艺评定、工艺编制等经验。</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③有较强的使命感和积极开拓的进取精神</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④良好的协调、沟通能力和服务意识。</a:t>
            </a:r>
            <a:endParaRPr lang="zh-CN" altLang="en-US" sz="2300" dirty="0">
              <a:latin typeface="宋体" panose="02010600030101010101" pitchFamily="2" charset="-122"/>
              <a:ea typeface="宋体" panose="02010600030101010101" pitchFamily="2" charset="-122"/>
            </a:endParaRPr>
          </a:p>
          <a:p>
            <a:pPr>
              <a:lnSpc>
                <a:spcPct val="150000"/>
              </a:lnSpc>
              <a:buClrTx/>
              <a:buFontTx/>
            </a:pPr>
            <a:endParaRPr lang="zh-CN" altLang="en-US" sz="2300" dirty="0">
              <a:latin typeface="Arial" panose="020B0604020202020204" pitchFamily="34" charset="0"/>
              <a:ea typeface="宋体" panose="02010600030101010101" pitchFamily="2" charset="-122"/>
            </a:endParaRPr>
          </a:p>
        </p:txBody>
      </p:sp>
      <p:sp>
        <p:nvSpPr>
          <p:cNvPr id="23554"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grpSp>
        <p:nvGrpSpPr>
          <p:cNvPr id="2" name="组合 8"/>
          <p:cNvGrpSpPr/>
          <p:nvPr/>
        </p:nvGrpSpPr>
        <p:grpSpPr>
          <a:xfrm>
            <a:off x="0" y="4652963"/>
            <a:ext cx="9144000" cy="2205037"/>
            <a:chOff x="0" y="4652963"/>
            <a:chExt cx="9144000" cy="2205037"/>
          </a:xfrm>
        </p:grpSpPr>
        <p:pic>
          <p:nvPicPr>
            <p:cNvPr id="23556" name="Picture 2" descr="QQ图片20140912113220"/>
            <p:cNvPicPr preferRelativeResize="0"/>
            <p:nvPr/>
          </p:nvPicPr>
          <p:blipFill>
            <a:blip r:embed="rId1"/>
            <a:stretch>
              <a:fillRect/>
            </a:stretch>
          </p:blipFill>
          <p:spPr>
            <a:xfrm>
              <a:off x="0" y="4652963"/>
              <a:ext cx="2268538" cy="1647825"/>
            </a:xfrm>
            <a:prstGeom prst="rect">
              <a:avLst/>
            </a:prstGeom>
            <a:noFill/>
            <a:ln w="9525">
              <a:noFill/>
            </a:ln>
          </p:spPr>
        </p:pic>
        <p:pic>
          <p:nvPicPr>
            <p:cNvPr id="23557" name="Picture 3" descr="t0150e78b18d2b219db"/>
            <p:cNvPicPr preferRelativeResize="0"/>
            <p:nvPr/>
          </p:nvPicPr>
          <p:blipFill>
            <a:blip r:embed="rId2"/>
            <a:stretch>
              <a:fillRect/>
            </a:stretch>
          </p:blipFill>
          <p:spPr>
            <a:xfrm>
              <a:off x="2268538" y="4652963"/>
              <a:ext cx="2447925" cy="1647825"/>
            </a:xfrm>
            <a:prstGeom prst="rect">
              <a:avLst/>
            </a:prstGeom>
            <a:noFill/>
            <a:ln w="9525">
              <a:noFill/>
            </a:ln>
          </p:spPr>
        </p:pic>
        <p:pic>
          <p:nvPicPr>
            <p:cNvPr id="23558" name="Picture 4" descr="QQ图片20140912113524"/>
            <p:cNvPicPr preferRelativeResize="0"/>
            <p:nvPr/>
          </p:nvPicPr>
          <p:blipFill>
            <a:blip r:embed="rId3"/>
            <a:stretch>
              <a:fillRect/>
            </a:stretch>
          </p:blipFill>
          <p:spPr>
            <a:xfrm>
              <a:off x="4643438" y="4652963"/>
              <a:ext cx="2232025" cy="1647825"/>
            </a:xfrm>
            <a:prstGeom prst="rect">
              <a:avLst/>
            </a:prstGeom>
            <a:noFill/>
            <a:ln w="9525">
              <a:noFill/>
            </a:ln>
          </p:spPr>
        </p:pic>
        <p:pic>
          <p:nvPicPr>
            <p:cNvPr id="23559" name="Picture 5" descr="103_2371896_21888c1cc2cf9e9"/>
            <p:cNvPicPr preferRelativeResize="0"/>
            <p:nvPr/>
          </p:nvPicPr>
          <p:blipFill>
            <a:blip r:embed="rId4"/>
            <a:stretch>
              <a:fillRect/>
            </a:stretch>
          </p:blipFill>
          <p:spPr>
            <a:xfrm>
              <a:off x="6875463" y="4652963"/>
              <a:ext cx="2268537" cy="1647825"/>
            </a:xfrm>
            <a:prstGeom prst="rect">
              <a:avLst/>
            </a:prstGeom>
            <a:noFill/>
            <a:ln w="9525">
              <a:noFill/>
            </a:ln>
          </p:spPr>
        </p:pic>
        <p:sp>
          <p:nvSpPr>
            <p:cNvPr id="23560" name="TextBox 8"/>
            <p:cNvSpPr txBox="1"/>
            <p:nvPr/>
          </p:nvSpPr>
          <p:spPr>
            <a:xfrm>
              <a:off x="3419475" y="6488113"/>
              <a:ext cx="2376488" cy="369887"/>
            </a:xfrm>
            <a:prstGeom prst="rect">
              <a:avLst/>
            </a:prstGeom>
            <a:noFill/>
            <a:ln w="9525">
              <a:noFill/>
            </a:ln>
          </p:spPr>
          <p:txBody>
            <a:bodyPr anchor="t" anchorCtr="0">
              <a:spAutoFit/>
            </a:bodyPr>
            <a:p>
              <a:pPr algn="ctr"/>
              <a:r>
                <a:rPr lang="zh-CN" altLang="en-US" dirty="0">
                  <a:latin typeface="Arial" panose="020B0604020202020204" pitchFamily="34" charset="0"/>
                  <a:ea typeface="宋体" panose="02010600030101010101" pitchFamily="2" charset="-122"/>
                </a:rPr>
                <a:t>焊接工种示例</a:t>
              </a:r>
              <a:endParaRPr lang="zh-CN" altLang="en-US" dirty="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000000"/>
                                          </p:val>
                                        </p:tav>
                                        <p:tav tm="100000">
                                          <p:val>
                                            <p:strVal val="#ppt_w"/>
                                          </p:val>
                                        </p:tav>
                                      </p:tavLst>
                                    </p:anim>
                                    <p:anim calcmode="lin" valueType="num">
                                      <p:cBhvr>
                                        <p:cTn id="13" dur="500" fill="hold"/>
                                        <p:tgtEl>
                                          <p:spTgt spid="2"/>
                                        </p:tgtEl>
                                        <p:attrNameLst>
                                          <p:attrName>ppt_h</p:attrName>
                                        </p:attrNameLst>
                                      </p:cBhvr>
                                      <p:tavLst>
                                        <p:tav tm="0">
                                          <p:val>
                                            <p:fltVal val="0.00000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1916113"/>
            <a:ext cx="8569325" cy="3195637"/>
          </a:xfrm>
          <a:prstGeom prst="rect">
            <a:avLst/>
          </a:prstGeom>
          <a:noFill/>
          <a:ln w="9525">
            <a:noFill/>
          </a:ln>
        </p:spPr>
        <p:txBody>
          <a:bodyPr anchor="t" anchorCtr="0">
            <a:spAutoFit/>
          </a:bodyPr>
          <a:p>
            <a:pPr>
              <a:lnSpc>
                <a:spcPct val="150000"/>
              </a:lnSpc>
              <a:buClrTx/>
              <a:buFontTx/>
            </a:pPr>
            <a:r>
              <a:rPr lang="en-US" altLang="zh-CN" sz="2300" dirty="0">
                <a:latin typeface="宋体" panose="02010600030101010101" pitchFamily="2" charset="-122"/>
                <a:ea typeface="宋体" panose="02010600030101010101" pitchFamily="2" charset="-122"/>
              </a:rPr>
              <a:t>1.</a:t>
            </a:r>
            <a:r>
              <a:rPr lang="zh-CN" altLang="en-US" sz="2300" dirty="0">
                <a:latin typeface="宋体" panose="02010600030101010101" pitchFamily="2" charset="-122"/>
                <a:ea typeface="宋体" panose="02010600030101010101" pitchFamily="2" charset="-122"/>
              </a:rPr>
              <a:t>制订职业生涯规划的流程</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1</a:t>
            </a:r>
            <a:r>
              <a:rPr lang="zh-CN" altLang="en-US" sz="2300" dirty="0">
                <a:latin typeface="宋体" panose="02010600030101010101" pitchFamily="2" charset="-122"/>
                <a:ea typeface="宋体" panose="02010600030101010101" pitchFamily="2" charset="-122"/>
              </a:rPr>
              <a:t>）自我个性的分析</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2</a:t>
            </a:r>
            <a:r>
              <a:rPr lang="zh-CN" altLang="en-US" sz="2300" dirty="0">
                <a:latin typeface="宋体" panose="02010600030101010101" pitchFamily="2" charset="-122"/>
                <a:ea typeface="宋体" panose="02010600030101010101" pitchFamily="2" charset="-122"/>
              </a:rPr>
              <a:t>）专业分析选择适宜自我的专业发展方向</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3</a:t>
            </a:r>
            <a:r>
              <a:rPr lang="zh-CN" altLang="en-US" sz="2300" dirty="0">
                <a:latin typeface="宋体" panose="02010600030101010101" pitchFamily="2" charset="-122"/>
                <a:ea typeface="宋体" panose="02010600030101010101" pitchFamily="2" charset="-122"/>
              </a:rPr>
              <a:t>）职业目标及实施计划（这其中应既有短期也应有中长期规划） </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4</a:t>
            </a:r>
            <a:r>
              <a:rPr lang="zh-CN" altLang="en-US" sz="2300" dirty="0">
                <a:latin typeface="宋体" panose="02010600030101010101" pitchFamily="2" charset="-122"/>
                <a:ea typeface="宋体" panose="02010600030101010101" pitchFamily="2" charset="-122"/>
              </a:rPr>
              <a:t>）动态反馈调整</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5</a:t>
            </a:r>
            <a:r>
              <a:rPr lang="zh-CN" altLang="en-US" sz="2300" dirty="0">
                <a:latin typeface="宋体" panose="02010600030101010101" pitchFamily="2" charset="-122"/>
                <a:ea typeface="宋体" panose="02010600030101010101" pitchFamily="2" charset="-122"/>
              </a:rPr>
              <a:t>）备选规划方案</a:t>
            </a:r>
            <a:endParaRPr lang="zh-CN" altLang="en-US" sz="2300" dirty="0">
              <a:latin typeface="宋体" panose="02010600030101010101" pitchFamily="2" charset="-122"/>
              <a:ea typeface="宋体" panose="02010600030101010101" pitchFamily="2" charset="-122"/>
            </a:endParaRPr>
          </a:p>
        </p:txBody>
      </p:sp>
      <p:sp>
        <p:nvSpPr>
          <p:cNvPr id="24578"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5" name="矩形 4"/>
          <p:cNvSpPr/>
          <p:nvPr/>
        </p:nvSpPr>
        <p:spPr>
          <a:xfrm>
            <a:off x="250825" y="981075"/>
            <a:ext cx="540067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j-ea"/>
                <a:ea typeface="+mj-ea"/>
                <a:cs typeface="+mn-cs"/>
              </a:rPr>
              <a:t>4.1.3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制订符合自己的职业生涯规划</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pic>
        <p:nvPicPr>
          <p:cNvPr id="6" name="图片 5" descr="t010066800c8f4a8e82.jpg"/>
          <p:cNvPicPr>
            <a:picLocks noChangeAspect="1"/>
          </p:cNvPicPr>
          <p:nvPr/>
        </p:nvPicPr>
        <p:blipFill>
          <a:blip r:embed="rId1"/>
          <a:stretch>
            <a:fillRect/>
          </a:stretch>
        </p:blipFill>
        <p:spPr>
          <a:xfrm>
            <a:off x="4286250" y="4071938"/>
            <a:ext cx="4643438" cy="2571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Box 7"/>
          <p:cNvSpPr txBox="1"/>
          <p:nvPr/>
        </p:nvSpPr>
        <p:spPr>
          <a:xfrm>
            <a:off x="179388" y="765175"/>
            <a:ext cx="8569325" cy="4338638"/>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    </a:t>
            </a:r>
            <a:r>
              <a:rPr lang="en-US" altLang="zh-CN" sz="2300" dirty="0">
                <a:latin typeface="宋体" panose="02010600030101010101" pitchFamily="2" charset="-122"/>
                <a:ea typeface="宋体" panose="02010600030101010101" pitchFamily="2" charset="-122"/>
              </a:rPr>
              <a:t>2.</a:t>
            </a:r>
            <a:r>
              <a:rPr lang="zh-CN" altLang="en-US" sz="2300" dirty="0">
                <a:latin typeface="宋体" panose="02010600030101010101" pitchFamily="2" charset="-122"/>
                <a:ea typeface="宋体" panose="02010600030101010101" pitchFamily="2" charset="-122"/>
              </a:rPr>
              <a:t>认知自我</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职业生涯规划，就是在自己兴趣、爱好的前提下及认真分析个人性格特征的基础上，结合自己专业特长和知识结构，对将来从事工作所做的方向性的方案。但由于种种原因，当前职业生涯规划服务不尽完善，我们如何将规范的职业生涯规划引人就业日程，从而使其“水到渠成”地面向市场，是值得每个人重视的问题。</a:t>
            </a:r>
            <a:endParaRPr lang="zh-CN" altLang="en-US" sz="2300" dirty="0">
              <a:latin typeface="宋体" panose="02010600030101010101" pitchFamily="2" charset="-122"/>
              <a:ea typeface="宋体" panose="02010600030101010101" pitchFamily="2" charset="-122"/>
            </a:endParaRPr>
          </a:p>
          <a:p>
            <a:pPr>
              <a:lnSpc>
                <a:spcPct val="150000"/>
              </a:lnSpc>
              <a:buClrTx/>
              <a:buFontTx/>
            </a:pPr>
            <a:endParaRPr lang="zh-CN" altLang="en-US" sz="2300" dirty="0">
              <a:latin typeface="Arial" panose="020B0604020202020204" pitchFamily="34" charset="0"/>
              <a:ea typeface="宋体" panose="02010600030101010101" pitchFamily="2" charset="-122"/>
            </a:endParaRPr>
          </a:p>
        </p:txBody>
      </p:sp>
      <p:sp>
        <p:nvSpPr>
          <p:cNvPr id="25602"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25603" name="Picture 2" descr="DF680CB628AEC82F643B1737CFB5890C"/>
          <p:cNvPicPr>
            <a:picLocks noChangeAspect="1"/>
          </p:cNvPicPr>
          <p:nvPr/>
        </p:nvPicPr>
        <p:blipFill>
          <a:blip r:embed="rId1"/>
          <a:stretch>
            <a:fillRect/>
          </a:stretch>
        </p:blipFill>
        <p:spPr>
          <a:xfrm>
            <a:off x="2700338" y="3933825"/>
            <a:ext cx="3743325" cy="2868613"/>
          </a:xfrm>
          <a:prstGeom prst="rect">
            <a:avLst/>
          </a:prstGeom>
          <a:noFill/>
          <a:ln w="9525">
            <a:noFill/>
          </a:ln>
        </p:spPr>
      </p:pic>
      <p:sp>
        <p:nvSpPr>
          <p:cNvPr id="25604" name="TextBox 4"/>
          <p:cNvSpPr txBox="1"/>
          <p:nvPr/>
        </p:nvSpPr>
        <p:spPr>
          <a:xfrm>
            <a:off x="2165350" y="4508500"/>
            <a:ext cx="461963" cy="1944688"/>
          </a:xfrm>
          <a:prstGeom prst="rect">
            <a:avLst/>
          </a:prstGeom>
          <a:noFill/>
          <a:ln w="9525">
            <a:noFill/>
          </a:ln>
        </p:spPr>
        <p:txBody>
          <a:bodyPr vert="eaVert" anchor="t" anchorCtr="0">
            <a:spAutoFit/>
          </a:bodyPr>
          <a:p>
            <a:r>
              <a:rPr lang="zh-CN" altLang="en-US" dirty="0">
                <a:latin typeface="Arial" panose="020B0604020202020204" pitchFamily="34" charset="0"/>
                <a:ea typeface="宋体" panose="02010600030101010101" pitchFamily="2" charset="-122"/>
              </a:rPr>
              <a:t>多元智能理论图</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908050"/>
            <a:ext cx="8569325" cy="2746375"/>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1</a:t>
            </a:r>
            <a:r>
              <a:rPr lang="zh-CN" altLang="en-US" sz="2300" dirty="0">
                <a:latin typeface="宋体" panose="02010600030101010101" pitchFamily="2" charset="-122"/>
                <a:ea typeface="宋体" panose="02010600030101010101" pitchFamily="2" charset="-122"/>
              </a:rPr>
              <a:t>）正确认识自己，找出自己的优势与劣势</a:t>
            </a:r>
            <a:endParaRPr lang="en-US" altLang="zh-CN"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Arial" panose="020B0604020202020204" pitchFamily="34" charset="0"/>
                <a:ea typeface="宋体" panose="02010600030101010101" pitchFamily="2" charset="-122"/>
              </a:rPr>
              <a:t>      要制定好职业生涯规划，就需要扩大“已开的窗户”，缩小“隐闭的窗户”，靠着自我洞察开发“黑暗的窗户”及通过别人的影响打开“盲目的窗户”，沿此途径即可认清自己，并改善自己，同时是要检讨一下自己的基础，明确自己的优势和劣势。</a:t>
            </a:r>
            <a:endParaRPr lang="en-US" altLang="zh-CN" sz="2300" dirty="0">
              <a:latin typeface="Arial" panose="020B0604020202020204" pitchFamily="34" charset="0"/>
              <a:ea typeface="宋体" panose="02010600030101010101" pitchFamily="2" charset="-122"/>
            </a:endParaRPr>
          </a:p>
        </p:txBody>
      </p:sp>
      <p:sp>
        <p:nvSpPr>
          <p:cNvPr id="26626"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 name="图片 3" descr="7bee6941ha840ece852bd&amp;690.jpg"/>
          <p:cNvPicPr>
            <a:picLocks noChangeAspect="1"/>
          </p:cNvPicPr>
          <p:nvPr/>
        </p:nvPicPr>
        <p:blipFill>
          <a:blip r:embed="rId1"/>
          <a:stretch>
            <a:fillRect/>
          </a:stretch>
        </p:blipFill>
        <p:spPr>
          <a:xfrm>
            <a:off x="1214438" y="3571875"/>
            <a:ext cx="6511925" cy="3286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70" decel="100000"/>
                                        <p:tgtEl>
                                          <p:spTgt spid="4"/>
                                        </p:tgtEl>
                                      </p:cBhvr>
                                    </p:animEffect>
                                    <p:animScale>
                                      <p:cBhvr>
                                        <p:cTn id="13" dur="770" decel="100000"/>
                                        <p:tgtEl>
                                          <p:spTgt spid="4"/>
                                        </p:tgtEl>
                                      </p:cBhvr>
                                      <p:from x="10000" y="10000"/>
                                      <p:to x="200000" y="450000"/>
                                    </p:animScale>
                                    <p:animScale>
                                      <p:cBhvr>
                                        <p:cTn id="14" dur="1230" accel="100000" fill="hold">
                                          <p:stCondLst>
                                            <p:cond delay="770"/>
                                          </p:stCondLst>
                                        </p:cTn>
                                        <p:tgtEl>
                                          <p:spTgt spid="4"/>
                                        </p:tgtEl>
                                      </p:cBhvr>
                                      <p:from x="200000" y="450000"/>
                                      <p:to x="100000" y="100000"/>
                                    </p:animScale>
                                    <p:set>
                                      <p:cBhvr>
                                        <p:cTn id="15" dur="770" fill="hold"/>
                                        <p:tgtEl>
                                          <p:spTgt spid="4"/>
                                        </p:tgtEl>
                                        <p:attrNameLst>
                                          <p:attrName>ppt_x</p:attrName>
                                        </p:attrNameLst>
                                      </p:cBhvr>
                                      <p:to>
                                        <p:strVal val="(0.5)"/>
                                      </p:to>
                                    </p:set>
                                    <p:anim from="(0.5)" to="(#ppt_x)" calcmode="lin" valueType="num">
                                      <p:cBhvr>
                                        <p:cTn id="16" dur="1230" accel="100000" fill="hold">
                                          <p:stCondLst>
                                            <p:cond delay="770"/>
                                          </p:stCondLst>
                                        </p:cTn>
                                        <p:tgtEl>
                                          <p:spTgt spid="4"/>
                                        </p:tgtEl>
                                        <p:attrNameLst>
                                          <p:attrName>ppt_x</p:attrName>
                                        </p:attrNameLst>
                                      </p:cBhvr>
                                    </p:anim>
                                    <p:set>
                                      <p:cBhvr>
                                        <p:cTn id="17" dur="770" fill="hold"/>
                                        <p:tgtEl>
                                          <p:spTgt spid="4"/>
                                        </p:tgtEl>
                                        <p:attrNameLst>
                                          <p:attrName>ppt_y</p:attrName>
                                        </p:attrNameLst>
                                      </p:cBhvr>
                                      <p:to>
                                        <p:strVal val="(#ppt_y+0.4)"/>
                                      </p:to>
                                    </p:set>
                                    <p:anim from="(#ppt_y+0.4)" to="(#ppt_y)" calcmode="lin" valueType="num">
                                      <p:cBhvr>
                                        <p:cTn id="18"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14313" y="1071563"/>
            <a:ext cx="8569325" cy="2746375"/>
          </a:xfrm>
          <a:prstGeom prst="rect">
            <a:avLst/>
          </a:prstGeom>
          <a:noFill/>
          <a:ln w="9525">
            <a:noFill/>
          </a:ln>
        </p:spPr>
        <p:txBody>
          <a:bodyPr anchor="t" anchorCtr="0">
            <a:spAutoFit/>
          </a:bodyPr>
          <a:p>
            <a:pPr>
              <a:lnSpc>
                <a:spcPct val="150000"/>
              </a:lnSpc>
            </a:pPr>
            <a:r>
              <a:rPr lang="zh-CN" altLang="en-US" sz="2300" dirty="0">
                <a:latin typeface="Arial" panose="020B0604020202020204" pitchFamily="34" charset="0"/>
                <a:ea typeface="宋体" panose="02010600030101010101" pitchFamily="2" charset="-122"/>
              </a:rPr>
              <a:t>（</a:t>
            </a:r>
            <a:r>
              <a:rPr lang="en-US" altLang="zh-CN" sz="2300" dirty="0">
                <a:latin typeface="Arial" panose="020B0604020202020204" pitchFamily="34" charset="0"/>
                <a:ea typeface="宋体" panose="02010600030101010101" pitchFamily="2" charset="-122"/>
              </a:rPr>
              <a:t>2</a:t>
            </a:r>
            <a:r>
              <a:rPr lang="zh-CN" altLang="en-US" sz="2300" dirty="0">
                <a:latin typeface="Arial" panose="020B0604020202020204" pitchFamily="34" charset="0"/>
                <a:ea typeface="宋体" panose="02010600030101010101" pitchFamily="2" charset="-122"/>
              </a:rPr>
              <a:t>）我喜欢什么？</a:t>
            </a:r>
            <a:r>
              <a:rPr lang="en-US" altLang="zh-CN" sz="2300" dirty="0">
                <a:latin typeface="Arial" panose="020B0604020202020204" pitchFamily="34" charset="0"/>
                <a:ea typeface="宋体" panose="02010600030101010101" pitchFamily="2" charset="-122"/>
              </a:rPr>
              <a:t>-</a:t>
            </a:r>
            <a:r>
              <a:rPr lang="zh-CN" altLang="en-US" sz="2300" dirty="0">
                <a:latin typeface="Arial" panose="020B0604020202020204" pitchFamily="34" charset="0"/>
                <a:ea typeface="宋体" panose="02010600030101010101" pitchFamily="2" charset="-122"/>
              </a:rPr>
              <a:t>找出自己的兴趣所在</a:t>
            </a:r>
            <a:endParaRPr lang="zh-CN" altLang="en-US" sz="2400" dirty="0">
              <a:latin typeface="Arial" panose="020B0604020202020204" pitchFamily="34" charset="0"/>
              <a:ea typeface="宋体" panose="02010600030101010101" pitchFamily="2" charset="-122"/>
            </a:endParaRPr>
          </a:p>
          <a:p>
            <a:pPr>
              <a:lnSpc>
                <a:spcPct val="150000"/>
              </a:lnSpc>
            </a:pPr>
            <a:r>
              <a:rPr lang="zh-CN" altLang="en-US" sz="2300" dirty="0">
                <a:latin typeface="Arial" panose="020B0604020202020204" pitchFamily="34" charset="0"/>
                <a:ea typeface="宋体" panose="02010600030101010101" pitchFamily="2" charset="-122"/>
              </a:rPr>
              <a:t>      西方有一句谚语说</a:t>
            </a:r>
            <a:r>
              <a:rPr lang="en-US" altLang="zh-CN" sz="2300" dirty="0">
                <a:latin typeface="Arial" panose="020B0604020202020204" pitchFamily="34" charset="0"/>
                <a:ea typeface="宋体" panose="02010600030101010101" pitchFamily="2" charset="-122"/>
              </a:rPr>
              <a:t>:</a:t>
            </a:r>
            <a:r>
              <a:rPr lang="zh-CN" altLang="en-US" sz="2300" dirty="0">
                <a:latin typeface="Arial" panose="020B0604020202020204" pitchFamily="34" charset="0"/>
                <a:ea typeface="宋体" panose="02010600030101010101" pitchFamily="2" charset="-122"/>
              </a:rPr>
              <a:t>如果你不知道你要到哪里去，那通常你哪儿也去不了。同样，一个不知道自己想干什么的人通常什么也干不好。所以，要制定一个有效的职业生涯规划，关键一点就是认清自己，找到自己的兴奋点和兴趣所在。</a:t>
            </a:r>
            <a:endParaRPr lang="zh-CN" altLang="en-US" sz="2400" dirty="0">
              <a:latin typeface="Arial" panose="020B0604020202020204" pitchFamily="34" charset="0"/>
              <a:ea typeface="宋体" panose="02010600030101010101" pitchFamily="2" charset="-122"/>
            </a:endParaRPr>
          </a:p>
        </p:txBody>
      </p:sp>
      <p:pic>
        <p:nvPicPr>
          <p:cNvPr id="5" name="图片 4" descr="t01c12a576bd8f45c00.jpg"/>
          <p:cNvPicPr>
            <a:picLocks noChangeAspect="1"/>
          </p:cNvPicPr>
          <p:nvPr/>
        </p:nvPicPr>
        <p:blipFill>
          <a:blip r:embed="rId1"/>
          <a:stretch>
            <a:fillRect/>
          </a:stretch>
        </p:blipFill>
        <p:spPr>
          <a:xfrm>
            <a:off x="2500313" y="3786188"/>
            <a:ext cx="4000500" cy="3000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908050"/>
            <a:ext cx="8642350" cy="2746375"/>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3</a:t>
            </a:r>
            <a:r>
              <a:rPr lang="zh-CN" altLang="en-US" sz="2300" dirty="0">
                <a:latin typeface="宋体" panose="02010600030101010101" pitchFamily="2" charset="-122"/>
                <a:ea typeface="宋体" panose="02010600030101010101" pitchFamily="2" charset="-122"/>
              </a:rPr>
              <a:t>）我能做什么</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确定自己的职业性向</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人们仅凭兴趣选择职业是不全面的，感兴趣的事情并不代表其有能力去做，因此，清楚自己能干什么、适合干什么是选择职业的必备条件。</a:t>
            </a:r>
            <a:endParaRPr lang="en-US" altLang="zh-CN" sz="2300" dirty="0">
              <a:latin typeface="宋体" panose="02010600030101010101" pitchFamily="2" charset="-122"/>
              <a:ea typeface="宋体" panose="02010600030101010101" pitchFamily="2" charset="-122"/>
            </a:endParaRPr>
          </a:p>
          <a:p>
            <a:pPr>
              <a:lnSpc>
                <a:spcPct val="150000"/>
              </a:lnSpc>
              <a:buClrTx/>
              <a:buFontTx/>
            </a:pPr>
            <a:endParaRPr lang="zh-CN" altLang="en-US" sz="2300" dirty="0">
              <a:latin typeface="Arial" panose="020B0604020202020204" pitchFamily="34" charset="0"/>
              <a:ea typeface="宋体" panose="02010600030101010101" pitchFamily="2" charset="-122"/>
            </a:endParaRPr>
          </a:p>
        </p:txBody>
      </p:sp>
      <p:sp>
        <p:nvSpPr>
          <p:cNvPr id="28674"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 name="图片 3" descr="t01410c62456c903b0d.jpg"/>
          <p:cNvPicPr>
            <a:picLocks noChangeAspect="1"/>
          </p:cNvPicPr>
          <p:nvPr/>
        </p:nvPicPr>
        <p:blipFill>
          <a:blip r:embed="rId1"/>
          <a:stretch>
            <a:fillRect/>
          </a:stretch>
        </p:blipFill>
        <p:spPr>
          <a:xfrm>
            <a:off x="214313" y="3071813"/>
            <a:ext cx="4076700" cy="3048000"/>
          </a:xfrm>
          <a:prstGeom prst="rect">
            <a:avLst/>
          </a:prstGeom>
          <a:noFill/>
          <a:ln w="9525">
            <a:noFill/>
          </a:ln>
        </p:spPr>
      </p:pic>
      <p:pic>
        <p:nvPicPr>
          <p:cNvPr id="6" name="图片 5" descr="t0113a14c9925b5df2a.jpg"/>
          <p:cNvPicPr>
            <a:picLocks noChangeAspect="1"/>
          </p:cNvPicPr>
          <p:nvPr/>
        </p:nvPicPr>
        <p:blipFill>
          <a:blip r:embed="rId2"/>
          <a:stretch>
            <a:fillRect/>
          </a:stretch>
        </p:blipFill>
        <p:spPr>
          <a:xfrm>
            <a:off x="4357688" y="3071813"/>
            <a:ext cx="4786312" cy="3571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50825" y="908050"/>
            <a:ext cx="8569325" cy="3740150"/>
          </a:xfrm>
          <a:prstGeom prst="rect">
            <a:avLst/>
          </a:prstGeom>
          <a:noFill/>
          <a:ln w="9525">
            <a:noFill/>
          </a:ln>
        </p:spPr>
        <p:txBody>
          <a:bodyPr anchor="t" anchorCtr="0">
            <a:spAutoFit/>
          </a:bodyPr>
          <a:p>
            <a:pPr>
              <a:lnSpc>
                <a:spcPct val="150000"/>
              </a:lnSpc>
            </a:pPr>
            <a:r>
              <a:rPr lang="zh-CN" altLang="en-US" sz="2300" dirty="0">
                <a:latin typeface="Arial" panose="020B0604020202020204" pitchFamily="34" charset="0"/>
                <a:ea typeface="宋体" panose="02010600030101010101" pitchFamily="2" charset="-122"/>
              </a:rPr>
              <a:t>（</a:t>
            </a:r>
            <a:r>
              <a:rPr lang="en-US" altLang="zh-CN" sz="2300" dirty="0">
                <a:latin typeface="Arial" panose="020B0604020202020204" pitchFamily="34" charset="0"/>
                <a:ea typeface="宋体" panose="02010600030101010101" pitchFamily="2" charset="-122"/>
              </a:rPr>
              <a:t>4</a:t>
            </a:r>
            <a:r>
              <a:rPr lang="zh-CN" altLang="en-US" sz="2300" dirty="0">
                <a:latin typeface="Arial" panose="020B0604020202020204" pitchFamily="34" charset="0"/>
                <a:ea typeface="宋体" panose="02010600030101010101" pitchFamily="2" charset="-122"/>
              </a:rPr>
              <a:t>）环境支持或允许我做什么</a:t>
            </a:r>
            <a:r>
              <a:rPr lang="en-US" altLang="zh-CN" sz="2300" dirty="0">
                <a:latin typeface="Arial" panose="020B0604020202020204" pitchFamily="34" charset="0"/>
                <a:ea typeface="宋体" panose="02010600030101010101" pitchFamily="2" charset="-122"/>
              </a:rPr>
              <a:t>?—</a:t>
            </a:r>
            <a:r>
              <a:rPr lang="zh-CN" altLang="en-US" sz="2300" dirty="0">
                <a:latin typeface="Arial" panose="020B0604020202020204" pitchFamily="34" charset="0"/>
                <a:ea typeface="宋体" panose="02010600030101010101" pitchFamily="2" charset="-122"/>
              </a:rPr>
              <a:t>依据社会需求确定自己的最佳职业</a:t>
            </a:r>
            <a:endParaRPr lang="zh-CN" altLang="en-US" sz="2300" dirty="0">
              <a:latin typeface="Arial" panose="020B0604020202020204" pitchFamily="34" charset="0"/>
              <a:ea typeface="宋体" panose="02010600030101010101" pitchFamily="2" charset="-122"/>
            </a:endParaRPr>
          </a:p>
          <a:p>
            <a:pPr>
              <a:lnSpc>
                <a:spcPct val="150000"/>
              </a:lnSpc>
            </a:pPr>
            <a:r>
              <a:rPr lang="zh-CN" altLang="en-US" sz="2300" dirty="0">
                <a:latin typeface="Arial" panose="020B0604020202020204" pitchFamily="34" charset="0"/>
                <a:ea typeface="宋体" panose="02010600030101010101" pitchFamily="2" charset="-122"/>
              </a:rPr>
              <a:t>       明确自己想干、能干的专业领域和事业发展方向的同时，还应兼顾考虑社会的需求和未来发展前景等外在因素，这是职业选择是否成功的基本保证。如果所选择的职业自己既感</a:t>
            </a:r>
            <a:endParaRPr lang="zh-CN" altLang="en-US" sz="2300" dirty="0">
              <a:latin typeface="Arial" panose="020B0604020202020204" pitchFamily="34" charset="0"/>
              <a:ea typeface="宋体" panose="02010600030101010101" pitchFamily="2" charset="-122"/>
            </a:endParaRPr>
          </a:p>
          <a:p>
            <a:pPr>
              <a:lnSpc>
                <a:spcPct val="150000"/>
              </a:lnSpc>
            </a:pPr>
            <a:r>
              <a:rPr lang="zh-CN" altLang="en-US" sz="2300" dirty="0">
                <a:latin typeface="Arial" panose="020B0604020202020204" pitchFamily="34" charset="0"/>
                <a:ea typeface="宋体" panose="02010600030101010101" pitchFamily="2" charset="-122"/>
              </a:rPr>
              <a:t>兴趣又符合能力要求，但社会没有需求或需求极少，就业机会渺茫，这样的职业生涯规划其起步就是失败的。</a:t>
            </a:r>
            <a:endParaRPr lang="zh-CN" altLang="en-US" sz="2300" dirty="0">
              <a:latin typeface="Arial" panose="020B0604020202020204" pitchFamily="34" charset="0"/>
              <a:ea typeface="宋体" panose="02010600030101010101" pitchFamily="2" charset="-122"/>
            </a:endParaRPr>
          </a:p>
        </p:txBody>
      </p:sp>
      <p:pic>
        <p:nvPicPr>
          <p:cNvPr id="4" name="图片 3" descr="t01ecdc8cbd91249cb5.png"/>
          <p:cNvPicPr>
            <a:picLocks noChangeAspect="1"/>
          </p:cNvPicPr>
          <p:nvPr/>
        </p:nvPicPr>
        <p:blipFill>
          <a:blip r:embed="rId1"/>
          <a:stretch>
            <a:fillRect/>
          </a:stretch>
        </p:blipFill>
        <p:spPr>
          <a:xfrm>
            <a:off x="3214688" y="4643438"/>
            <a:ext cx="3786187" cy="2214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908050"/>
            <a:ext cx="8569325" cy="3278188"/>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5</a:t>
            </a:r>
            <a:r>
              <a:rPr lang="zh-CN" altLang="en-US" sz="2300" dirty="0">
                <a:latin typeface="宋体" panose="02010600030101010101" pitchFamily="2" charset="-122"/>
                <a:ea typeface="宋体" panose="02010600030101010101" pitchFamily="2" charset="-122"/>
              </a:rPr>
              <a:t>）我的职业与生活规划是什么</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确定职业目标和个性化的职业发展计划</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要根据自己的爱好、实际能力和社会需求制定有效的目标和实施步骤。比如某个年龄段该做什么、某个时间段自己达到什么目标等。许多事业有成的人，他们有一个共同特点，那就是在正确的时间做出正确的决策。</a:t>
            </a:r>
            <a:endParaRPr lang="en-US" altLang="zh-CN" sz="2300" dirty="0">
              <a:latin typeface="宋体" panose="02010600030101010101" pitchFamily="2" charset="-122"/>
              <a:ea typeface="宋体" panose="02010600030101010101" pitchFamily="2" charset="-122"/>
            </a:endParaRPr>
          </a:p>
        </p:txBody>
      </p:sp>
      <p:sp>
        <p:nvSpPr>
          <p:cNvPr id="30722"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 name="图片 3" descr="t01c1f617044df8b479.jpg"/>
          <p:cNvPicPr>
            <a:picLocks noChangeAspect="1"/>
          </p:cNvPicPr>
          <p:nvPr/>
        </p:nvPicPr>
        <p:blipFill>
          <a:blip r:embed="rId1"/>
          <a:stretch>
            <a:fillRect/>
          </a:stretch>
        </p:blipFill>
        <p:spPr>
          <a:xfrm>
            <a:off x="4143375" y="3643313"/>
            <a:ext cx="4286250" cy="30083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3314" name="矩形 1"/>
          <p:cNvSpPr/>
          <p:nvPr/>
        </p:nvSpPr>
        <p:spPr>
          <a:xfrm>
            <a:off x="900113" y="908050"/>
            <a:ext cx="1108075" cy="646113"/>
          </a:xfrm>
          <a:prstGeom prst="rect">
            <a:avLst/>
          </a:prstGeom>
          <a:noFill/>
          <a:ln w="9525">
            <a:noFill/>
          </a:ln>
        </p:spPr>
        <p:txBody>
          <a:bodyPr wrap="none" anchor="t" anchorCtr="0">
            <a:spAutoFit/>
          </a:bodyPr>
          <a:p>
            <a:r>
              <a:rPr lang="zh-CN" altLang="en-US" sz="3600" dirty="0">
                <a:latin typeface="黑体" panose="02010609060101010101" pitchFamily="2" charset="-122"/>
                <a:ea typeface="黑体" panose="02010609060101010101" pitchFamily="2" charset="-122"/>
              </a:rPr>
              <a:t>目录</a:t>
            </a:r>
            <a:endParaRPr lang="zh-CN" altLang="en-US" sz="3600" dirty="0">
              <a:latin typeface="黑体" panose="02010609060101010101" pitchFamily="2" charset="-122"/>
              <a:ea typeface="黑体" panose="02010609060101010101" pitchFamily="2" charset="-122"/>
            </a:endParaRPr>
          </a:p>
        </p:txBody>
      </p:sp>
      <p:sp>
        <p:nvSpPr>
          <p:cNvPr id="13315" name="矩形 6"/>
          <p:cNvSpPr/>
          <p:nvPr/>
        </p:nvSpPr>
        <p:spPr>
          <a:xfrm>
            <a:off x="827088" y="1844675"/>
            <a:ext cx="6624637" cy="2862263"/>
          </a:xfrm>
          <a:prstGeom prst="rect">
            <a:avLst/>
          </a:prstGeom>
          <a:noFill/>
          <a:ln w="9525">
            <a:noFill/>
          </a:ln>
        </p:spPr>
        <p:txBody>
          <a:bodyPr anchor="t" anchorCtr="0">
            <a:spAutoFit/>
          </a:bodyPr>
          <a:p>
            <a:pPr lvl="1" indent="0" eaLnBrk="1" hangingPunct="1">
              <a:lnSpc>
                <a:spcPct val="150000"/>
              </a:lnSpc>
            </a:pPr>
            <a:r>
              <a:rPr lang="en-US" altLang="zh-CN" sz="2400" dirty="0">
                <a:latin typeface="黑体" panose="02010609060101010101" pitchFamily="2" charset="-122"/>
                <a:ea typeface="黑体" panose="02010609060101010101" pitchFamily="2" charset="-122"/>
              </a:rPr>
              <a:t>4.1.1  </a:t>
            </a:r>
            <a:r>
              <a:rPr lang="zh-CN" altLang="en-US" sz="2400" dirty="0">
                <a:latin typeface="黑体" panose="02010609060101010101" pitchFamily="2" charset="-122"/>
                <a:ea typeface="黑体" panose="02010609060101010101" pitchFamily="2" charset="-122"/>
              </a:rPr>
              <a:t>焊接的职业类型</a:t>
            </a:r>
            <a:endParaRPr lang="en-US" altLang="zh-CN" sz="2400" dirty="0">
              <a:latin typeface="黑体" panose="02010609060101010101" pitchFamily="2" charset="-122"/>
              <a:ea typeface="黑体" panose="02010609060101010101" pitchFamily="2" charset="-122"/>
            </a:endParaRPr>
          </a:p>
          <a:p>
            <a:pPr lvl="1" indent="0" eaLnBrk="1" hangingPunct="1">
              <a:lnSpc>
                <a:spcPct val="150000"/>
              </a:lnSpc>
            </a:pPr>
            <a:r>
              <a:rPr lang="en-US" altLang="zh-CN" sz="2400" dirty="0">
                <a:latin typeface="黑体" panose="02010609060101010101" pitchFamily="2" charset="-122"/>
                <a:ea typeface="黑体" panose="02010609060101010101" pitchFamily="2" charset="-122"/>
              </a:rPr>
              <a:t>4.1.2  </a:t>
            </a:r>
            <a:r>
              <a:rPr lang="zh-CN" altLang="en-US" sz="2400" dirty="0">
                <a:latin typeface="黑体" panose="02010609060101010101" pitchFamily="2" charset="-122"/>
                <a:ea typeface="黑体" panose="02010609060101010101" pitchFamily="2" charset="-122"/>
              </a:rPr>
              <a:t>焊接的职业发展</a:t>
            </a:r>
            <a:endParaRPr lang="zh-CN" altLang="en-US" sz="2400" dirty="0">
              <a:latin typeface="黑体" panose="02010609060101010101" pitchFamily="2" charset="-122"/>
              <a:ea typeface="黑体" panose="02010609060101010101" pitchFamily="2" charset="-122"/>
            </a:endParaRPr>
          </a:p>
          <a:p>
            <a:pPr lvl="1" indent="0" eaLnBrk="1" hangingPunct="1">
              <a:lnSpc>
                <a:spcPct val="150000"/>
              </a:lnSpc>
            </a:pPr>
            <a:r>
              <a:rPr lang="en-US" altLang="zh-CN" sz="2400" dirty="0">
                <a:latin typeface="黑体" panose="02010609060101010101" pitchFamily="2" charset="-122"/>
                <a:ea typeface="黑体" panose="02010609060101010101" pitchFamily="2" charset="-122"/>
              </a:rPr>
              <a:t>4.1.3  </a:t>
            </a:r>
            <a:r>
              <a:rPr lang="zh-CN" altLang="en-US" sz="2400" dirty="0">
                <a:latin typeface="黑体" panose="02010609060101010101" pitchFamily="2" charset="-122"/>
                <a:ea typeface="黑体" panose="02010609060101010101" pitchFamily="2" charset="-122"/>
              </a:rPr>
              <a:t>制订符合自己的职业生涯规划</a:t>
            </a:r>
            <a:endParaRPr lang="zh-CN" altLang="en-US" sz="2400" dirty="0">
              <a:latin typeface="黑体" panose="02010609060101010101" pitchFamily="2" charset="-122"/>
              <a:ea typeface="黑体" panose="02010609060101010101" pitchFamily="2" charset="-122"/>
            </a:endParaRPr>
          </a:p>
          <a:p>
            <a:pPr lvl="1" indent="0" eaLnBrk="1" hangingPunct="1">
              <a:lnSpc>
                <a:spcPct val="150000"/>
              </a:lnSpc>
            </a:pPr>
            <a:r>
              <a:rPr lang="zh-CN" altLang="en-US" sz="2400" dirty="0">
                <a:latin typeface="黑体" panose="02010609060101010101" pitchFamily="2" charset="-122"/>
                <a:ea typeface="黑体" panose="02010609060101010101" pitchFamily="2" charset="-122"/>
              </a:rPr>
              <a:t>小 结</a:t>
            </a:r>
            <a:endParaRPr lang="en-US" altLang="zh-CN" sz="2400" dirty="0">
              <a:latin typeface="黑体" panose="02010609060101010101" pitchFamily="2" charset="-122"/>
              <a:ea typeface="黑体" panose="02010609060101010101" pitchFamily="2" charset="-122"/>
            </a:endParaRPr>
          </a:p>
          <a:p>
            <a:pPr lvl="1" indent="0" eaLnBrk="1" hangingPunct="1">
              <a:lnSpc>
                <a:spcPct val="150000"/>
              </a:lnSpc>
            </a:pPr>
            <a:r>
              <a:rPr lang="zh-CN" altLang="en-US" sz="2400" dirty="0">
                <a:latin typeface="黑体" panose="02010609060101010101" pitchFamily="2" charset="-122"/>
                <a:ea typeface="黑体" panose="02010609060101010101" pitchFamily="2" charset="-122"/>
              </a:rPr>
              <a:t>作 业</a:t>
            </a:r>
            <a:endParaRPr lang="zh-CN" altLang="en-US" sz="2400" dirty="0">
              <a:latin typeface="黑体" panose="02010609060101010101" pitchFamily="2" charset="-122"/>
              <a:ea typeface="黑体" panose="02010609060101010101" pitchFamily="2" charset="-122"/>
            </a:endParaRPr>
          </a:p>
        </p:txBody>
      </p:sp>
      <p:sp>
        <p:nvSpPr>
          <p:cNvPr id="13316"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13317" name="TextBox 8"/>
          <p:cNvSpPr txBox="1"/>
          <p:nvPr/>
        </p:nvSpPr>
        <p:spPr>
          <a:xfrm>
            <a:off x="2411413" y="6237288"/>
            <a:ext cx="2447925" cy="369887"/>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50825" y="908050"/>
            <a:ext cx="8642350" cy="2147888"/>
          </a:xfrm>
          <a:prstGeom prst="rect">
            <a:avLst/>
          </a:prstGeom>
          <a:noFill/>
          <a:ln w="9525">
            <a:noFill/>
          </a:ln>
        </p:spPr>
        <p:txBody>
          <a:bodyPr anchor="t" anchorCtr="0">
            <a:spAutoFit/>
          </a:bodyPr>
          <a:p>
            <a:pPr>
              <a:lnSpc>
                <a:spcPct val="150000"/>
              </a:lnSpc>
            </a:pPr>
            <a:r>
              <a:rPr lang="zh-CN" altLang="en-US" sz="2300" dirty="0">
                <a:latin typeface="Arial" panose="020B0604020202020204" pitchFamily="34" charset="0"/>
                <a:ea typeface="宋体" panose="02010600030101010101" pitchFamily="2" charset="-122"/>
              </a:rPr>
              <a:t>（</a:t>
            </a:r>
            <a:r>
              <a:rPr lang="en-US" altLang="zh-CN" sz="2300" dirty="0">
                <a:latin typeface="Arial" panose="020B0604020202020204" pitchFamily="34" charset="0"/>
                <a:ea typeface="宋体" panose="02010600030101010101" pitchFamily="2" charset="-122"/>
              </a:rPr>
              <a:t>6</a:t>
            </a:r>
            <a:r>
              <a:rPr lang="zh-CN" altLang="en-US" sz="2300" dirty="0">
                <a:latin typeface="Arial" panose="020B0604020202020204" pitchFamily="34" charset="0"/>
                <a:ea typeface="宋体" panose="02010600030101010101" pitchFamily="2" charset="-122"/>
              </a:rPr>
              <a:t>）我该如何完成职业生涯规划</a:t>
            </a:r>
            <a:r>
              <a:rPr lang="en-US" altLang="zh-CN" sz="2300" dirty="0">
                <a:latin typeface="Arial" panose="020B0604020202020204" pitchFamily="34" charset="0"/>
                <a:ea typeface="宋体" panose="02010600030101010101" pitchFamily="2" charset="-122"/>
              </a:rPr>
              <a:t>?—</a:t>
            </a:r>
            <a:r>
              <a:rPr lang="zh-CN" altLang="en-US" sz="2300" dirty="0">
                <a:latin typeface="Arial" panose="020B0604020202020204" pitchFamily="34" charset="0"/>
                <a:ea typeface="宋体" panose="02010600030101010101" pitchFamily="2" charset="-122"/>
              </a:rPr>
              <a:t>根据目标和进程不断</a:t>
            </a:r>
            <a:endParaRPr lang="zh-CN" altLang="en-US" sz="2300" dirty="0">
              <a:latin typeface="Arial" panose="020B0604020202020204" pitchFamily="34" charset="0"/>
              <a:ea typeface="宋体" panose="02010600030101010101" pitchFamily="2" charset="-122"/>
            </a:endParaRPr>
          </a:p>
          <a:p>
            <a:pPr>
              <a:lnSpc>
                <a:spcPct val="150000"/>
              </a:lnSpc>
            </a:pPr>
            <a:r>
              <a:rPr lang="zh-CN" altLang="en-US" sz="2300" dirty="0">
                <a:latin typeface="Arial" panose="020B0604020202020204" pitchFamily="34" charset="0"/>
                <a:ea typeface="宋体" panose="02010600030101010101" pitchFamily="2" charset="-122"/>
              </a:rPr>
              <a:t>总结并完普自己的计划，要经常对自己制定的职业生涯规划进行评估、调整和回馈，对职业生涯中的不和谐之处进行矫正并最终选定自己的“职业锚”。</a:t>
            </a:r>
            <a:endParaRPr lang="zh-CN" altLang="en-US" sz="2300" dirty="0">
              <a:latin typeface="Arial" panose="020B0604020202020204" pitchFamily="34" charset="0"/>
              <a:ea typeface="宋体" panose="02010600030101010101" pitchFamily="2" charset="-122"/>
            </a:endParaRPr>
          </a:p>
        </p:txBody>
      </p:sp>
      <p:pic>
        <p:nvPicPr>
          <p:cNvPr id="4" name="图片 3" descr="t017c6424ab40c6ae67.jpg"/>
          <p:cNvPicPr>
            <a:picLocks noChangeAspect="1"/>
          </p:cNvPicPr>
          <p:nvPr/>
        </p:nvPicPr>
        <p:blipFill>
          <a:blip r:embed="rId1"/>
          <a:stretch>
            <a:fillRect/>
          </a:stretch>
        </p:blipFill>
        <p:spPr>
          <a:xfrm>
            <a:off x="0" y="3214688"/>
            <a:ext cx="4857750" cy="3429000"/>
          </a:xfrm>
          <a:prstGeom prst="rect">
            <a:avLst/>
          </a:prstGeom>
          <a:noFill/>
          <a:ln w="9525">
            <a:noFill/>
          </a:ln>
        </p:spPr>
      </p:pic>
      <p:pic>
        <p:nvPicPr>
          <p:cNvPr id="6" name="图片 5" descr="t01a674d491ffa186a9.jpg"/>
          <p:cNvPicPr>
            <a:picLocks noChangeAspect="1"/>
          </p:cNvPicPr>
          <p:nvPr/>
        </p:nvPicPr>
        <p:blipFill>
          <a:blip r:embed="rId2"/>
          <a:stretch>
            <a:fillRect/>
          </a:stretch>
        </p:blipFill>
        <p:spPr>
          <a:xfrm>
            <a:off x="4546600" y="3214688"/>
            <a:ext cx="4597400" cy="36433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a:spLocks noChangeArrowheads="1"/>
          </p:cNvSpPr>
          <p:nvPr/>
        </p:nvSpPr>
        <p:spPr bwMode="auto">
          <a:xfrm>
            <a:off x="250825" y="1628775"/>
            <a:ext cx="8569325" cy="3808413"/>
          </a:xfrm>
          <a:prstGeom prst="rect">
            <a:avLst/>
          </a:prstGeom>
          <a:noFill/>
          <a:ln w="9525">
            <a:noFill/>
            <a:miter lim="800000"/>
          </a:ln>
        </p:spPr>
        <p:txBody>
          <a:bodyPr>
            <a:spAutoFit/>
          </a:bodyPr>
          <a:lstStyle/>
          <a:p>
            <a:pPr marR="0" defTabSz="914400">
              <a:lnSpc>
                <a:spcPct val="150000"/>
              </a:lnSpc>
              <a:buClrTx/>
              <a:buSzTx/>
              <a:buFontTx/>
              <a:buNone/>
              <a:defRPr/>
            </a:pPr>
            <a:r>
              <a:rPr kumimoji="0" lang="zh-CN" altLang="en-US" sz="2300" kern="1200" cap="none" spc="0" normalizeH="0" baseline="0" noProof="0" dirty="0">
                <a:latin typeface="+mn-ea"/>
                <a:ea typeface="+mn-ea"/>
                <a:cs typeface="+mn-cs"/>
              </a:rPr>
              <a:t>请分别用三句话描述你的优势和弱势。</a:t>
            </a:r>
            <a:endParaRPr kumimoji="0" lang="zh-CN" altLang="en-US" sz="23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300" kern="1200" cap="none" spc="0" normalizeH="0" baseline="0" noProof="0" dirty="0">
                <a:latin typeface="+mn-ea"/>
                <a:ea typeface="+mn-ea"/>
                <a:cs typeface="+mn-cs"/>
              </a:rPr>
              <a:t>我的优势：（</a:t>
            </a:r>
            <a:r>
              <a:rPr kumimoji="0" lang="en-US" altLang="zh-CN" sz="2300" kern="1200" cap="none" spc="0" normalizeH="0" baseline="0" noProof="0" dirty="0">
                <a:latin typeface="+mn-ea"/>
                <a:ea typeface="+mn-ea"/>
                <a:cs typeface="+mn-cs"/>
              </a:rPr>
              <a:t>1</a:t>
            </a:r>
            <a:r>
              <a:rPr kumimoji="0" lang="zh-CN" altLang="en-US" sz="2300" kern="1200" cap="none" spc="0" normalizeH="0" baseline="0" noProof="0" dirty="0">
                <a:latin typeface="+mn-ea"/>
                <a:ea typeface="+mn-ea"/>
                <a:cs typeface="+mn-cs"/>
              </a:rPr>
              <a:t>）</a:t>
            </a:r>
            <a:r>
              <a:rPr kumimoji="0" lang="en-US" altLang="zh-CN" sz="2300" u="sng" kern="1200" cap="none" spc="0" normalizeH="0" baseline="0" noProof="0" dirty="0">
                <a:latin typeface="+mn-ea"/>
                <a:ea typeface="+mn-ea"/>
                <a:cs typeface="+mn-cs"/>
              </a:rPr>
              <a:t>*******</a:t>
            </a:r>
            <a:r>
              <a:rPr kumimoji="0" lang="zh-CN" altLang="en-US" sz="2300" u="sng" kern="1200" cap="none" spc="0" normalizeH="0" baseline="0" noProof="0" dirty="0">
                <a:latin typeface="+mn-ea"/>
                <a:ea typeface="+mn-ea"/>
                <a:cs typeface="+mn-cs"/>
              </a:rPr>
              <a:t>****</a:t>
            </a:r>
            <a:r>
              <a:rPr kumimoji="0" lang="en-US" altLang="zh-CN" sz="2300" u="sng" kern="1200" cap="none" spc="0" normalizeH="0" baseline="0" noProof="0" dirty="0">
                <a:latin typeface="+mn-ea"/>
                <a:ea typeface="+mn-ea"/>
                <a:cs typeface="+mn-cs"/>
              </a:rPr>
              <a:t>                             </a:t>
            </a:r>
            <a:r>
              <a:rPr kumimoji="0" lang="en-US" altLang="zh-CN" sz="2300" u="dash" kern="1200" cap="none" spc="0" normalizeH="0" baseline="0" noProof="0" dirty="0">
                <a:latin typeface="+mn-ea"/>
                <a:ea typeface="+mn-ea"/>
                <a:cs typeface="+mn-cs"/>
              </a:rPr>
              <a:t> </a:t>
            </a:r>
            <a:r>
              <a:rPr kumimoji="0" lang="en-US" altLang="zh-CN" sz="2300" u="sng" kern="1200" cap="none" spc="0" normalizeH="0" baseline="0" noProof="0" dirty="0">
                <a:latin typeface="+mn-ea"/>
                <a:ea typeface="+mn-ea"/>
                <a:cs typeface="+mn-cs"/>
              </a:rPr>
              <a:t>    </a:t>
            </a:r>
            <a:r>
              <a:rPr kumimoji="0" lang="zh-CN" altLang="en-US" sz="2300" u="sng" kern="1200" cap="none" spc="0" normalizeH="0" baseline="0" noProof="0" dirty="0">
                <a:latin typeface="+mn-ea"/>
                <a:ea typeface="+mn-ea"/>
                <a:cs typeface="+mn-cs"/>
              </a:rPr>
              <a:t>              </a:t>
            </a:r>
            <a:r>
              <a:rPr kumimoji="0" lang="zh-CN" altLang="en-US" sz="2300" u="dash" kern="1200" cap="none" spc="0" normalizeH="0" baseline="0" noProof="0" dirty="0">
                <a:latin typeface="+mn-ea"/>
                <a:ea typeface="+mn-ea"/>
                <a:cs typeface="+mn-cs"/>
              </a:rPr>
              <a:t>      </a:t>
            </a:r>
            <a:r>
              <a:rPr kumimoji="0" lang="zh-CN" altLang="en-US" sz="2300" kern="1200" cap="none" spc="0" normalizeH="0" baseline="0" noProof="0" dirty="0">
                <a:latin typeface="+mn-ea"/>
                <a:ea typeface="+mn-ea"/>
                <a:cs typeface="+mn-cs"/>
              </a:rPr>
              <a:t>       </a:t>
            </a:r>
            <a:endParaRPr kumimoji="0" lang="zh-CN" altLang="en-US" sz="23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300" kern="1200" cap="none" spc="0" normalizeH="0" baseline="0" noProof="0" dirty="0">
                <a:latin typeface="+mn-ea"/>
                <a:ea typeface="+mn-ea"/>
                <a:cs typeface="+mn-cs"/>
              </a:rPr>
              <a:t>          （</a:t>
            </a:r>
            <a:r>
              <a:rPr kumimoji="0" lang="en-US" altLang="zh-CN" sz="2300" kern="1200" cap="none" spc="0" normalizeH="0" baseline="0" noProof="0" dirty="0">
                <a:latin typeface="+mn-ea"/>
                <a:ea typeface="+mn-ea"/>
                <a:cs typeface="+mn-cs"/>
              </a:rPr>
              <a:t>2</a:t>
            </a:r>
            <a:r>
              <a:rPr kumimoji="0" lang="zh-CN" altLang="en-US" sz="2300" kern="1200" cap="none" spc="0" normalizeH="0" baseline="0" noProof="0" dirty="0">
                <a:latin typeface="+mn-ea"/>
                <a:ea typeface="+mn-ea"/>
                <a:cs typeface="+mn-cs"/>
              </a:rPr>
              <a:t>）</a:t>
            </a:r>
            <a:r>
              <a:rPr kumimoji="0" lang="en-US" altLang="zh-CN" sz="2300" u="sng" kern="1200" cap="none" spc="0" normalizeH="0" baseline="0" noProof="0" dirty="0">
                <a:latin typeface="+mn-ea"/>
                <a:ea typeface="宋体" panose="02010600030101010101" pitchFamily="2" charset="-122"/>
                <a:cs typeface="+mn-cs"/>
              </a:rPr>
              <a:t>*******</a:t>
            </a:r>
            <a:r>
              <a:rPr kumimoji="0" lang="zh-CN" altLang="en-US" sz="2300" u="sng" kern="1200" cap="none" spc="0" normalizeH="0" baseline="0" noProof="0" dirty="0">
                <a:latin typeface="+mn-ea"/>
                <a:ea typeface="宋体" panose="02010600030101010101" pitchFamily="2" charset="-122"/>
                <a:cs typeface="+mn-cs"/>
              </a:rPr>
              <a:t>****</a:t>
            </a:r>
            <a:r>
              <a:rPr kumimoji="0" lang="en-US" altLang="zh-CN" sz="2300" u="sng" kern="1200" cap="none" spc="0" normalizeH="0" baseline="0" noProof="0" dirty="0">
                <a:latin typeface="+mn-ea"/>
                <a:ea typeface="宋体" panose="02010600030101010101" pitchFamily="2" charset="-122"/>
                <a:cs typeface="+mn-cs"/>
              </a:rPr>
              <a:t> </a:t>
            </a:r>
            <a:endParaRPr kumimoji="0" lang="zh-CN" altLang="en-US" sz="23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300" kern="1200" cap="none" spc="0" normalizeH="0" baseline="0" noProof="0" dirty="0">
                <a:latin typeface="+mn-ea"/>
                <a:ea typeface="+mn-ea"/>
                <a:cs typeface="+mn-cs"/>
              </a:rPr>
              <a:t>          （</a:t>
            </a:r>
            <a:r>
              <a:rPr kumimoji="0" lang="en-US" altLang="zh-CN" sz="2300" kern="1200" cap="none" spc="0" normalizeH="0" baseline="0" noProof="0" dirty="0">
                <a:latin typeface="+mn-ea"/>
                <a:ea typeface="+mn-ea"/>
                <a:cs typeface="+mn-cs"/>
              </a:rPr>
              <a:t>3</a:t>
            </a:r>
            <a:r>
              <a:rPr kumimoji="0" lang="zh-CN" altLang="en-US" sz="2300" kern="1200" cap="none" spc="0" normalizeH="0" baseline="0" noProof="0" dirty="0">
                <a:latin typeface="+mn-ea"/>
                <a:ea typeface="+mn-ea"/>
                <a:cs typeface="+mn-cs"/>
              </a:rPr>
              <a:t>）</a:t>
            </a:r>
            <a:r>
              <a:rPr kumimoji="0" lang="en-US" altLang="zh-CN" sz="2300" u="sng" kern="1200" cap="none" spc="0" normalizeH="0" baseline="0" noProof="0" dirty="0">
                <a:latin typeface="+mn-ea"/>
                <a:ea typeface="宋体" panose="02010600030101010101" pitchFamily="2" charset="-122"/>
                <a:cs typeface="+mn-cs"/>
              </a:rPr>
              <a:t>*******</a:t>
            </a:r>
            <a:r>
              <a:rPr kumimoji="0" lang="zh-CN" altLang="en-US" sz="2300" u="sng" kern="1200" cap="none" spc="0" normalizeH="0" baseline="0" noProof="0" dirty="0">
                <a:latin typeface="+mn-ea"/>
                <a:ea typeface="宋体" panose="02010600030101010101" pitchFamily="2" charset="-122"/>
                <a:cs typeface="+mn-cs"/>
              </a:rPr>
              <a:t>****</a:t>
            </a:r>
            <a:r>
              <a:rPr kumimoji="0" lang="zh-CN" altLang="en-US" sz="2300" kern="1200" cap="none" spc="0" normalizeH="0" baseline="0" noProof="0" dirty="0">
                <a:latin typeface="+mn-ea"/>
                <a:ea typeface="+mn-ea"/>
                <a:cs typeface="+mn-cs"/>
              </a:rPr>
              <a:t>                    </a:t>
            </a:r>
            <a:endParaRPr kumimoji="0" lang="zh-CN" altLang="en-US" sz="23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300" kern="1200" cap="none" spc="0" normalizeH="0" baseline="0" noProof="0" dirty="0">
                <a:latin typeface="+mn-ea"/>
                <a:ea typeface="+mn-ea"/>
                <a:cs typeface="+mn-cs"/>
              </a:rPr>
              <a:t>我的弱势：（</a:t>
            </a:r>
            <a:r>
              <a:rPr kumimoji="0" lang="en-US" altLang="zh-CN" sz="2300" kern="1200" cap="none" spc="0" normalizeH="0" baseline="0" noProof="0" dirty="0">
                <a:latin typeface="+mn-ea"/>
                <a:ea typeface="+mn-ea"/>
                <a:cs typeface="+mn-cs"/>
              </a:rPr>
              <a:t>1</a:t>
            </a:r>
            <a:r>
              <a:rPr kumimoji="0" lang="zh-CN" altLang="en-US" sz="2300" kern="1200" cap="none" spc="0" normalizeH="0" baseline="0" noProof="0" dirty="0">
                <a:latin typeface="+mn-ea"/>
                <a:ea typeface="+mn-ea"/>
                <a:cs typeface="+mn-cs"/>
              </a:rPr>
              <a:t>）</a:t>
            </a:r>
            <a:r>
              <a:rPr kumimoji="0" lang="en-US" altLang="zh-CN" sz="2300" u="sng" kern="1200" cap="none" spc="0" normalizeH="0" baseline="0" noProof="0" dirty="0">
                <a:latin typeface="+mn-ea"/>
                <a:ea typeface="宋体" panose="02010600030101010101" pitchFamily="2" charset="-122"/>
                <a:cs typeface="+mn-cs"/>
              </a:rPr>
              <a:t>*******</a:t>
            </a:r>
            <a:r>
              <a:rPr kumimoji="0" lang="zh-CN" altLang="en-US" sz="2300" u="sng" kern="1200" cap="none" spc="0" normalizeH="0" baseline="0" noProof="0" dirty="0">
                <a:latin typeface="+mn-ea"/>
                <a:ea typeface="宋体" panose="02010600030101010101" pitchFamily="2" charset="-122"/>
                <a:cs typeface="+mn-cs"/>
              </a:rPr>
              <a:t>****</a:t>
            </a:r>
            <a:r>
              <a:rPr kumimoji="0" lang="zh-CN" altLang="en-US" sz="2300" kern="1200" cap="none" spc="0" normalizeH="0" baseline="0" noProof="0" dirty="0">
                <a:latin typeface="+mn-ea"/>
                <a:ea typeface="+mn-ea"/>
                <a:cs typeface="+mn-cs"/>
              </a:rPr>
              <a:t>                     </a:t>
            </a:r>
            <a:endParaRPr kumimoji="0" lang="zh-CN" altLang="en-US" sz="23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300" kern="1200" cap="none" spc="0" normalizeH="0" baseline="0" noProof="0" dirty="0">
                <a:latin typeface="+mn-ea"/>
                <a:ea typeface="+mn-ea"/>
                <a:cs typeface="+mn-cs"/>
              </a:rPr>
              <a:t>          （</a:t>
            </a:r>
            <a:r>
              <a:rPr kumimoji="0" lang="en-US" altLang="zh-CN" sz="2300" kern="1200" cap="none" spc="0" normalizeH="0" baseline="0" noProof="0" dirty="0">
                <a:latin typeface="+mn-ea"/>
                <a:ea typeface="+mn-ea"/>
                <a:cs typeface="+mn-cs"/>
              </a:rPr>
              <a:t>2</a:t>
            </a:r>
            <a:r>
              <a:rPr kumimoji="0" lang="zh-CN" altLang="en-US" sz="2300" kern="1200" cap="none" spc="0" normalizeH="0" baseline="0" noProof="0" dirty="0">
                <a:latin typeface="+mn-ea"/>
                <a:ea typeface="+mn-ea"/>
                <a:cs typeface="+mn-cs"/>
              </a:rPr>
              <a:t>）</a:t>
            </a:r>
            <a:r>
              <a:rPr kumimoji="0" lang="en-US" altLang="zh-CN" sz="2300" u="sng" kern="1200" cap="none" spc="0" normalizeH="0" baseline="0" noProof="0" dirty="0">
                <a:latin typeface="+mn-ea"/>
                <a:ea typeface="宋体" panose="02010600030101010101" pitchFamily="2" charset="-122"/>
                <a:cs typeface="+mn-cs"/>
              </a:rPr>
              <a:t>*******</a:t>
            </a:r>
            <a:r>
              <a:rPr kumimoji="0" lang="zh-CN" altLang="en-US" sz="2300" u="sng" kern="1200" cap="none" spc="0" normalizeH="0" baseline="0" noProof="0" dirty="0">
                <a:latin typeface="+mn-ea"/>
                <a:ea typeface="宋体" panose="02010600030101010101" pitchFamily="2" charset="-122"/>
                <a:cs typeface="+mn-cs"/>
              </a:rPr>
              <a:t>****</a:t>
            </a:r>
            <a:r>
              <a:rPr kumimoji="0" lang="zh-CN" altLang="en-US" sz="2300" kern="1200" cap="none" spc="0" normalizeH="0" baseline="0" noProof="0" dirty="0">
                <a:latin typeface="+mn-ea"/>
                <a:ea typeface="+mn-ea"/>
                <a:cs typeface="+mn-cs"/>
              </a:rPr>
              <a:t>                     </a:t>
            </a:r>
            <a:endParaRPr kumimoji="0" lang="zh-CN" altLang="en-US" sz="23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300" kern="1200" cap="none" spc="0" normalizeH="0" baseline="0" noProof="0" dirty="0">
                <a:latin typeface="+mn-ea"/>
                <a:ea typeface="+mn-ea"/>
                <a:cs typeface="+mn-cs"/>
              </a:rPr>
              <a:t>          （</a:t>
            </a:r>
            <a:r>
              <a:rPr kumimoji="0" lang="en-US" altLang="zh-CN" sz="2300" kern="1200" cap="none" spc="0" normalizeH="0" baseline="0" noProof="0" dirty="0">
                <a:latin typeface="+mn-ea"/>
                <a:ea typeface="+mn-ea"/>
                <a:cs typeface="+mn-cs"/>
              </a:rPr>
              <a:t>3</a:t>
            </a:r>
            <a:r>
              <a:rPr kumimoji="0" lang="zh-CN" altLang="en-US" sz="2300" kern="1200" cap="none" spc="0" normalizeH="0" baseline="0" noProof="0" dirty="0">
                <a:latin typeface="+mn-ea"/>
                <a:ea typeface="+mn-ea"/>
                <a:cs typeface="+mn-cs"/>
              </a:rPr>
              <a:t>）</a:t>
            </a:r>
            <a:r>
              <a:rPr kumimoji="0" lang="en-US" altLang="zh-CN" sz="2300" u="sng" kern="1200" cap="none" spc="0" normalizeH="0" baseline="0" noProof="0" dirty="0">
                <a:latin typeface="+mn-ea"/>
                <a:ea typeface="宋体" panose="02010600030101010101" pitchFamily="2" charset="-122"/>
                <a:cs typeface="+mn-cs"/>
              </a:rPr>
              <a:t>*******</a:t>
            </a:r>
            <a:r>
              <a:rPr kumimoji="0" lang="zh-CN" altLang="en-US" sz="2300" u="sng" kern="1200" cap="none" spc="0" normalizeH="0" baseline="0" noProof="0" dirty="0">
                <a:latin typeface="+mn-ea"/>
                <a:ea typeface="宋体" panose="02010600030101010101" pitchFamily="2" charset="-122"/>
                <a:cs typeface="+mn-cs"/>
              </a:rPr>
              <a:t>****</a:t>
            </a:r>
            <a:r>
              <a:rPr kumimoji="0" lang="en-US" altLang="zh-CN" sz="2300" u="sng" kern="1200" cap="none" spc="0" normalizeH="0" baseline="0" noProof="0" dirty="0">
                <a:latin typeface="+mn-ea"/>
                <a:ea typeface="宋体" panose="02010600030101010101" pitchFamily="2" charset="-122"/>
                <a:cs typeface="+mn-cs"/>
              </a:rPr>
              <a:t> </a:t>
            </a:r>
            <a:endParaRPr kumimoji="0" lang="zh-CN" altLang="en-US" sz="2300" kern="1200" cap="none" spc="0" normalizeH="0" baseline="0" noProof="0" dirty="0">
              <a:latin typeface="Arial" panose="020B0604020202020204" pitchFamily="34" charset="0"/>
              <a:ea typeface="宋体" panose="02010600030101010101" pitchFamily="2" charset="-122"/>
              <a:cs typeface="+mn-cs"/>
            </a:endParaRPr>
          </a:p>
        </p:txBody>
      </p:sp>
      <p:sp>
        <p:nvSpPr>
          <p:cNvPr id="32770"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3" name="图片 2" descr="t011098ca79e30c8354.jpg"/>
          <p:cNvPicPr>
            <a:picLocks noChangeAspect="1"/>
          </p:cNvPicPr>
          <p:nvPr/>
        </p:nvPicPr>
        <p:blipFill>
          <a:blip r:embed="rId1"/>
          <a:stretch>
            <a:fillRect/>
          </a:stretch>
        </p:blipFill>
        <p:spPr>
          <a:xfrm>
            <a:off x="0" y="2000250"/>
            <a:ext cx="4500563" cy="4357688"/>
          </a:xfrm>
          <a:prstGeom prst="rect">
            <a:avLst/>
          </a:prstGeom>
          <a:noFill/>
          <a:ln w="9525">
            <a:noFill/>
          </a:ln>
        </p:spPr>
      </p:pic>
      <p:pic>
        <p:nvPicPr>
          <p:cNvPr id="5" name="图片 4" descr="t013d73cb847f5dd6d1.jpg"/>
          <p:cNvPicPr>
            <a:picLocks noChangeAspect="1"/>
          </p:cNvPicPr>
          <p:nvPr/>
        </p:nvPicPr>
        <p:blipFill>
          <a:blip r:embed="rId2"/>
          <a:stretch>
            <a:fillRect/>
          </a:stretch>
        </p:blipFill>
        <p:spPr>
          <a:xfrm>
            <a:off x="4429125" y="2000250"/>
            <a:ext cx="4429125" cy="4286250"/>
          </a:xfrm>
          <a:prstGeom prst="rect">
            <a:avLst/>
          </a:prstGeom>
          <a:noFill/>
          <a:ln w="9525">
            <a:noFill/>
          </a:ln>
        </p:spPr>
      </p:pic>
      <p:sp>
        <p:nvSpPr>
          <p:cNvPr id="33796" name="TextBox 5"/>
          <p:cNvSpPr txBox="1"/>
          <p:nvPr/>
        </p:nvSpPr>
        <p:spPr>
          <a:xfrm>
            <a:off x="214313" y="1071563"/>
            <a:ext cx="2286000" cy="461962"/>
          </a:xfrm>
          <a:prstGeom prst="rect">
            <a:avLst/>
          </a:prstGeom>
          <a:noFill/>
          <a:ln w="9525">
            <a:noFill/>
          </a:ln>
        </p:spPr>
        <p:txBody>
          <a:bodyPr anchor="t" anchorCtr="0">
            <a:spAutoFit/>
          </a:bodyPr>
          <a:p>
            <a:r>
              <a:rPr lang="zh-CN" altLang="en-US" sz="2400" dirty="0">
                <a:latin typeface="Arial" panose="020B0604020202020204" pitchFamily="34" charset="0"/>
                <a:ea typeface="宋体" panose="02010600030101010101" pitchFamily="2" charset="-122"/>
              </a:rPr>
              <a:t>评价范例：</a:t>
            </a:r>
            <a:endParaRPr lang="zh-CN" altLang="en-US" sz="24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908050"/>
            <a:ext cx="8569325" cy="3278188"/>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 </a:t>
            </a:r>
            <a:r>
              <a:rPr lang="en-US" altLang="zh-CN" sz="2300" dirty="0">
                <a:latin typeface="宋体" panose="02010600030101010101" pitchFamily="2" charset="-122"/>
                <a:ea typeface="宋体" panose="02010600030101010101" pitchFamily="2" charset="-122"/>
              </a:rPr>
              <a:t>3.</a:t>
            </a:r>
            <a:r>
              <a:rPr lang="zh-CN" altLang="en-US" sz="2300" dirty="0">
                <a:latin typeface="宋体" panose="02010600030101010101" pitchFamily="2" charset="-122"/>
                <a:ea typeface="宋体" panose="02010600030101010101" pitchFamily="2" charset="-122"/>
              </a:rPr>
              <a:t>职业生涯规划与目标</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1</a:t>
            </a:r>
            <a:r>
              <a:rPr lang="zh-CN" altLang="en-US" sz="2300" dirty="0">
                <a:latin typeface="宋体" panose="02010600030101010101" pitchFamily="2" charset="-122"/>
                <a:ea typeface="宋体" panose="02010600030101010101" pitchFamily="2" charset="-122"/>
              </a:rPr>
              <a:t>）分解目标 </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目标分解就是根据观念、知识、能力差距，将职业生涯远大职业目标分解为有时间规定的长、中、短期目标，甚至将阶段目标分解为月、周、日期限，可以试试的操作步骤与具体措施。</a:t>
            </a:r>
            <a:endParaRPr lang="zh-CN" altLang="en-US" sz="2300" dirty="0">
              <a:latin typeface="宋体" panose="02010600030101010101" pitchFamily="2" charset="-122"/>
              <a:ea typeface="宋体" panose="02010600030101010101" pitchFamily="2" charset="-122"/>
            </a:endParaRPr>
          </a:p>
          <a:p>
            <a:pPr>
              <a:lnSpc>
                <a:spcPct val="150000"/>
              </a:lnSpc>
              <a:buClrTx/>
              <a:buFontTx/>
            </a:pPr>
            <a:endParaRPr lang="zh-CN" altLang="en-US" sz="2300" dirty="0">
              <a:latin typeface="Arial" panose="020B0604020202020204" pitchFamily="34" charset="0"/>
              <a:ea typeface="宋体" panose="02010600030101010101" pitchFamily="2" charset="-122"/>
            </a:endParaRPr>
          </a:p>
        </p:txBody>
      </p:sp>
      <p:sp>
        <p:nvSpPr>
          <p:cNvPr id="34818"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graphicFrame>
        <p:nvGraphicFramePr>
          <p:cNvPr id="4" name="表格 3"/>
          <p:cNvGraphicFramePr>
            <a:graphicFrameLocks noGrp="1"/>
          </p:cNvGraphicFramePr>
          <p:nvPr/>
        </p:nvGraphicFramePr>
        <p:xfrm>
          <a:off x="323850" y="3573463"/>
          <a:ext cx="8280400" cy="3200400"/>
        </p:xfrm>
        <a:graphic>
          <a:graphicData uri="http://schemas.openxmlformats.org/drawingml/2006/table">
            <a:tbl>
              <a:tblPr/>
              <a:tblGrid>
                <a:gridCol w="695823"/>
                <a:gridCol w="1292582"/>
                <a:gridCol w="1795824"/>
                <a:gridCol w="2248347"/>
                <a:gridCol w="2248347"/>
              </a:tblGrid>
              <a:tr h="302434">
                <a:tc>
                  <a:txBody>
                    <a:bodyPr/>
                    <a:lstStyle/>
                    <a:p>
                      <a:pPr algn="ctr">
                        <a:lnSpc>
                          <a:spcPct val="150000"/>
                        </a:lnSpc>
                        <a:spcAft>
                          <a:spcPts val="0"/>
                        </a:spcAft>
                      </a:pPr>
                      <a:r>
                        <a:rPr lang="zh-CN" sz="1400" b="1" kern="100" dirty="0">
                          <a:latin typeface="Times New Roman" panose="02020603050405020304"/>
                          <a:ea typeface="楷体" panose="02010609060101010101" charset="-122"/>
                        </a:rPr>
                        <a:t>分类</a:t>
                      </a:r>
                      <a:endParaRPr lang="zh-CN" sz="1400" kern="100" dirty="0">
                        <a:latin typeface="Times New Roman" panose="02020603050405020304"/>
                        <a:ea typeface="宋体" panose="02010600030101010101" pitchFamily="2" charset="-122"/>
                      </a:endParaRPr>
                    </a:p>
                  </a:txBody>
                  <a:tcPr marL="63008" marR="63008" marT="0" marB="0">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99FF"/>
                    </a:solidFill>
                  </a:tcPr>
                </a:tc>
                <a:tc>
                  <a:txBody>
                    <a:bodyPr/>
                    <a:lstStyle/>
                    <a:p>
                      <a:pPr algn="ctr">
                        <a:lnSpc>
                          <a:spcPct val="150000"/>
                        </a:lnSpc>
                        <a:spcAft>
                          <a:spcPts val="0"/>
                        </a:spcAft>
                      </a:pPr>
                      <a:r>
                        <a:rPr lang="zh-CN" sz="1400" b="1" kern="100">
                          <a:latin typeface="Times New Roman" panose="02020603050405020304"/>
                          <a:ea typeface="楷体" panose="02010609060101010101" charset="-122"/>
                        </a:rPr>
                        <a:t>序号</a:t>
                      </a:r>
                      <a:endParaRPr lang="zh-CN" sz="1400" kern="100">
                        <a:latin typeface="Times New Roman" panose="02020603050405020304"/>
                        <a:ea typeface="宋体" panose="02010600030101010101" pitchFamily="2" charset="-122"/>
                      </a:endParaRPr>
                    </a:p>
                  </a:txBody>
                  <a:tcPr marL="63008" marR="63008" marT="0" marB="0">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99FF"/>
                    </a:solidFill>
                  </a:tcPr>
                </a:tc>
                <a:tc>
                  <a:txBody>
                    <a:bodyPr/>
                    <a:lstStyle/>
                    <a:p>
                      <a:pPr algn="ctr">
                        <a:lnSpc>
                          <a:spcPct val="150000"/>
                        </a:lnSpc>
                        <a:spcAft>
                          <a:spcPts val="0"/>
                        </a:spcAft>
                      </a:pPr>
                      <a:r>
                        <a:rPr lang="zh-CN" sz="1400" b="1" kern="100">
                          <a:latin typeface="Times New Roman" panose="02020603050405020304"/>
                          <a:ea typeface="楷体" panose="02010609060101010101" charset="-122"/>
                        </a:rPr>
                        <a:t>时间</a:t>
                      </a:r>
                      <a:endParaRPr lang="zh-CN" sz="1400" kern="100">
                        <a:latin typeface="Times New Roman" panose="02020603050405020304"/>
                        <a:ea typeface="宋体" panose="02010600030101010101" pitchFamily="2" charset="-122"/>
                      </a:endParaRPr>
                    </a:p>
                  </a:txBody>
                  <a:tcPr marL="63008" marR="63008" marT="0" marB="0">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99FF"/>
                    </a:solidFill>
                  </a:tcPr>
                </a:tc>
                <a:tc>
                  <a:txBody>
                    <a:bodyPr/>
                    <a:lstStyle/>
                    <a:p>
                      <a:pPr algn="ctr">
                        <a:lnSpc>
                          <a:spcPct val="150000"/>
                        </a:lnSpc>
                        <a:spcAft>
                          <a:spcPts val="0"/>
                        </a:spcAft>
                      </a:pPr>
                      <a:r>
                        <a:rPr lang="zh-CN" sz="1400" b="1" kern="100">
                          <a:latin typeface="Times New Roman" panose="02020603050405020304"/>
                          <a:ea typeface="楷体" panose="02010609060101010101" charset="-122"/>
                        </a:rPr>
                        <a:t>目标</a:t>
                      </a:r>
                      <a:endParaRPr lang="zh-CN" sz="1400" kern="100">
                        <a:latin typeface="Times New Roman" panose="02020603050405020304"/>
                        <a:ea typeface="宋体" panose="02010600030101010101" pitchFamily="2" charset="-122"/>
                      </a:endParaRPr>
                    </a:p>
                  </a:txBody>
                  <a:tcPr marL="63008" marR="63008" marT="0" marB="0">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99FF"/>
                    </a:solidFill>
                  </a:tcPr>
                </a:tc>
                <a:tc>
                  <a:txBody>
                    <a:bodyPr/>
                    <a:lstStyle/>
                    <a:p>
                      <a:pPr algn="ctr">
                        <a:lnSpc>
                          <a:spcPct val="150000"/>
                        </a:lnSpc>
                        <a:spcAft>
                          <a:spcPts val="0"/>
                        </a:spcAft>
                      </a:pPr>
                      <a:r>
                        <a:rPr lang="zh-CN" sz="1400" b="1" kern="100">
                          <a:latin typeface="Times New Roman" panose="02020603050405020304"/>
                          <a:ea typeface="楷体" panose="02010609060101010101" charset="-122"/>
                        </a:rPr>
                        <a:t>备选方案</a:t>
                      </a:r>
                      <a:endParaRPr lang="zh-CN" sz="1400" kern="100">
                        <a:latin typeface="Times New Roman" panose="02020603050405020304"/>
                        <a:ea typeface="宋体" panose="02010600030101010101" pitchFamily="2" charset="-122"/>
                      </a:endParaRPr>
                    </a:p>
                  </a:txBody>
                  <a:tcPr marL="63008" marR="63008" marT="0" marB="0">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99FF"/>
                    </a:solidFill>
                  </a:tcPr>
                </a:tc>
              </a:tr>
              <a:tr h="302434">
                <a:tc rowSpan="3">
                  <a:txBody>
                    <a:bodyPr/>
                    <a:lstStyle/>
                    <a:p>
                      <a:pPr algn="just">
                        <a:lnSpc>
                          <a:spcPct val="150000"/>
                        </a:lnSpc>
                        <a:spcAft>
                          <a:spcPts val="0"/>
                        </a:spcAft>
                      </a:pPr>
                      <a:r>
                        <a:rPr lang="zh-CN" sz="1400" b="1" kern="100" dirty="0" smtClean="0">
                          <a:latin typeface="Times New Roman" panose="02020603050405020304"/>
                          <a:ea typeface="楷体" panose="02010609060101010101" charset="-122"/>
                        </a:rPr>
                        <a:t>短期目</a:t>
                      </a:r>
                      <a:r>
                        <a:rPr lang="en-US" altLang="zh-CN" sz="1400" b="1" kern="100" dirty="0" smtClean="0">
                          <a:latin typeface="Times New Roman" panose="02020603050405020304"/>
                          <a:ea typeface="楷体" panose="02010609060101010101" charset="-122"/>
                        </a:rPr>
                        <a:t>   </a:t>
                      </a:r>
                      <a:r>
                        <a:rPr lang="zh-CN" sz="1400" b="1" kern="100" dirty="0" smtClean="0">
                          <a:latin typeface="Times New Roman" panose="02020603050405020304"/>
                          <a:ea typeface="楷体" panose="02010609060101010101" charset="-122"/>
                        </a:rPr>
                        <a:t>标</a:t>
                      </a:r>
                      <a:endParaRPr lang="zh-CN" sz="1400" kern="100" dirty="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FFFF"/>
                    </a:solidFill>
                  </a:tcPr>
                </a:tc>
                <a:tc>
                  <a:txBody>
                    <a:bodyPr/>
                    <a:lstStyle/>
                    <a:p>
                      <a:pPr algn="ctr">
                        <a:lnSpc>
                          <a:spcPct val="150000"/>
                        </a:lnSpc>
                        <a:spcAft>
                          <a:spcPts val="0"/>
                        </a:spcAft>
                      </a:pPr>
                      <a:r>
                        <a:rPr lang="en-US" sz="1400" kern="100" dirty="0">
                          <a:latin typeface="楷体" panose="02010609060101010101" charset="-122"/>
                          <a:ea typeface="宋体" panose="02010600030101010101" pitchFamily="2" charset="-122"/>
                        </a:rPr>
                        <a:t>1</a:t>
                      </a:r>
                      <a:endParaRPr lang="zh-CN" sz="1400" kern="100" dirty="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marL="342900" lvl="0" indent="-342900" algn="just">
                        <a:lnSpc>
                          <a:spcPct val="150000"/>
                        </a:lnSpc>
                        <a:spcAft>
                          <a:spcPts val="0"/>
                        </a:spcAft>
                        <a:buFont typeface="楷体" panose="02010609060101010101" charset="-122"/>
                        <a:buChar char="-"/>
                      </a:pPr>
                      <a:r>
                        <a:rPr lang="en-US" sz="1400" kern="100">
                          <a:latin typeface="楷体" panose="02010609060101010101" charset="-122"/>
                          <a:ea typeface="宋体" panose="02010600030101010101" pitchFamily="2" charset="-122"/>
                          <a:cs typeface="Times New Roman" panose="02020603050405020304"/>
                        </a:rPr>
                        <a:t>  </a:t>
                      </a:r>
                      <a:r>
                        <a:rPr lang="zh-CN" sz="1400" kern="100">
                          <a:latin typeface="Times New Roman" panose="02020603050405020304"/>
                          <a:ea typeface="楷体" panose="02010609060101010101" charset="-122"/>
                          <a:cs typeface="Times New Roman" panose="02020603050405020304"/>
                        </a:rPr>
                        <a:t>年</a:t>
                      </a:r>
                      <a:endParaRPr lang="zh-CN" sz="1400" kern="10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ct val="1500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r>
              <a:tr h="302434">
                <a:tc vMerge="1">
                  <a:tcPr/>
                </a:tc>
                <a:tc>
                  <a:txBody>
                    <a:bodyPr/>
                    <a:lstStyle/>
                    <a:p>
                      <a:pPr algn="ctr">
                        <a:lnSpc>
                          <a:spcPct val="150000"/>
                        </a:lnSpc>
                        <a:spcAft>
                          <a:spcPts val="0"/>
                        </a:spcAft>
                      </a:pPr>
                      <a:r>
                        <a:rPr lang="en-US" sz="1400" kern="100">
                          <a:latin typeface="楷体" panose="02010609060101010101" charset="-122"/>
                          <a:ea typeface="宋体" panose="02010600030101010101" pitchFamily="2" charset="-122"/>
                        </a:rPr>
                        <a:t>2</a:t>
                      </a:r>
                      <a:endParaRPr lang="zh-CN" sz="1400" kern="10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marL="342900" lvl="0" indent="-342900" algn="just">
                        <a:lnSpc>
                          <a:spcPct val="150000"/>
                        </a:lnSpc>
                        <a:spcAft>
                          <a:spcPts val="0"/>
                        </a:spcAft>
                        <a:buFont typeface="楷体" panose="02010609060101010101" charset="-122"/>
                        <a:buChar char="-"/>
                      </a:pPr>
                      <a:r>
                        <a:rPr lang="en-US" sz="1400" kern="100" dirty="0">
                          <a:latin typeface="楷体" panose="02010609060101010101" charset="-122"/>
                          <a:ea typeface="宋体" panose="02010600030101010101" pitchFamily="2" charset="-122"/>
                          <a:cs typeface="Times New Roman" panose="02020603050405020304"/>
                        </a:rPr>
                        <a:t>  </a:t>
                      </a:r>
                      <a:r>
                        <a:rPr lang="zh-CN" sz="1400" kern="100" dirty="0">
                          <a:latin typeface="Times New Roman" panose="02020603050405020304"/>
                          <a:ea typeface="楷体" panose="02010609060101010101" charset="-122"/>
                          <a:cs typeface="Times New Roman" panose="02020603050405020304"/>
                        </a:rPr>
                        <a:t>年</a:t>
                      </a:r>
                      <a:endParaRPr lang="zh-CN" sz="1400" kern="100" dirty="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r>
              <a:tr h="302434">
                <a:tc vMerge="1">
                  <a:tcPr/>
                </a:tc>
                <a:tc>
                  <a:txBody>
                    <a:bodyPr/>
                    <a:lstStyle/>
                    <a:p>
                      <a:pPr algn="ctr">
                        <a:lnSpc>
                          <a:spcPct val="150000"/>
                        </a:lnSpc>
                        <a:spcAft>
                          <a:spcPts val="0"/>
                        </a:spcAft>
                      </a:pPr>
                      <a:r>
                        <a:rPr lang="en-US" sz="1400" kern="100">
                          <a:latin typeface="楷体" panose="02010609060101010101" charset="-122"/>
                          <a:ea typeface="宋体" panose="02010600030101010101" pitchFamily="2" charset="-122"/>
                        </a:rPr>
                        <a:t>3</a:t>
                      </a:r>
                      <a:endParaRPr lang="zh-CN" sz="1400" kern="10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marL="342900" lvl="0" indent="-342900" algn="just">
                        <a:lnSpc>
                          <a:spcPct val="150000"/>
                        </a:lnSpc>
                        <a:spcAft>
                          <a:spcPts val="0"/>
                        </a:spcAft>
                        <a:buFont typeface="楷体" panose="02010609060101010101" charset="-122"/>
                        <a:buChar char="-"/>
                      </a:pPr>
                      <a:r>
                        <a:rPr lang="en-US" sz="1400" kern="100" dirty="0">
                          <a:latin typeface="楷体" panose="02010609060101010101" charset="-122"/>
                          <a:ea typeface="宋体" panose="02010600030101010101" pitchFamily="2" charset="-122"/>
                          <a:cs typeface="Times New Roman" panose="02020603050405020304"/>
                        </a:rPr>
                        <a:t>  </a:t>
                      </a:r>
                      <a:r>
                        <a:rPr lang="zh-CN" sz="1400" kern="100" dirty="0">
                          <a:latin typeface="Times New Roman" panose="02020603050405020304"/>
                          <a:ea typeface="楷体" panose="02010609060101010101" charset="-122"/>
                          <a:cs typeface="Times New Roman" panose="02020603050405020304"/>
                        </a:rPr>
                        <a:t>年</a:t>
                      </a:r>
                      <a:endParaRPr lang="zh-CN" sz="1400" kern="100" dirty="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dirty="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r>
              <a:tr h="302434">
                <a:tc rowSpan="3">
                  <a:txBody>
                    <a:bodyPr/>
                    <a:lstStyle/>
                    <a:p>
                      <a:pPr algn="just">
                        <a:lnSpc>
                          <a:spcPct val="150000"/>
                        </a:lnSpc>
                        <a:spcAft>
                          <a:spcPts val="0"/>
                        </a:spcAft>
                      </a:pPr>
                      <a:r>
                        <a:rPr lang="zh-CN" sz="1400" b="1" kern="100" dirty="0">
                          <a:latin typeface="Times New Roman" panose="02020603050405020304"/>
                          <a:ea typeface="楷体" panose="02010609060101010101" charset="-122"/>
                        </a:rPr>
                        <a:t>中期</a:t>
                      </a:r>
                      <a:r>
                        <a:rPr lang="zh-CN" sz="1400" b="1" kern="100" dirty="0" smtClean="0">
                          <a:latin typeface="Times New Roman" panose="02020603050405020304"/>
                          <a:ea typeface="楷体" panose="02010609060101010101" charset="-122"/>
                        </a:rPr>
                        <a:t>目</a:t>
                      </a:r>
                      <a:r>
                        <a:rPr lang="en-US" altLang="zh-CN" sz="1400" b="1" kern="100" dirty="0" smtClean="0">
                          <a:latin typeface="Times New Roman" panose="02020603050405020304"/>
                          <a:ea typeface="楷体" panose="02010609060101010101" charset="-122"/>
                        </a:rPr>
                        <a:t>   </a:t>
                      </a:r>
                      <a:r>
                        <a:rPr lang="zh-CN" sz="1400" b="1" kern="100" dirty="0" smtClean="0">
                          <a:latin typeface="Times New Roman" panose="02020603050405020304"/>
                          <a:ea typeface="楷体" panose="02010609060101010101" charset="-122"/>
                        </a:rPr>
                        <a:t>标</a:t>
                      </a:r>
                      <a:endParaRPr lang="zh-CN" sz="1400" kern="100" dirty="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FFFF"/>
                    </a:solidFill>
                  </a:tcPr>
                </a:tc>
                <a:tc>
                  <a:txBody>
                    <a:bodyPr/>
                    <a:lstStyle/>
                    <a:p>
                      <a:pPr algn="ctr">
                        <a:lnSpc>
                          <a:spcPct val="150000"/>
                        </a:lnSpc>
                        <a:spcAft>
                          <a:spcPts val="0"/>
                        </a:spcAft>
                      </a:pPr>
                      <a:r>
                        <a:rPr lang="en-US" sz="1400" kern="100">
                          <a:latin typeface="楷体" panose="02010609060101010101" charset="-122"/>
                          <a:ea typeface="宋体" panose="02010600030101010101" pitchFamily="2" charset="-122"/>
                        </a:rPr>
                        <a:t>1</a:t>
                      </a:r>
                      <a:endParaRPr lang="zh-CN" sz="1400" kern="10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marL="342900" lvl="0" indent="-342900" algn="just">
                        <a:lnSpc>
                          <a:spcPct val="150000"/>
                        </a:lnSpc>
                        <a:spcAft>
                          <a:spcPts val="0"/>
                        </a:spcAft>
                        <a:buFont typeface="楷体" panose="02010609060101010101" charset="-122"/>
                        <a:buChar char="-"/>
                      </a:pPr>
                      <a:r>
                        <a:rPr lang="en-US" sz="1400" kern="100">
                          <a:latin typeface="楷体" panose="02010609060101010101" charset="-122"/>
                          <a:ea typeface="宋体" panose="02010600030101010101" pitchFamily="2" charset="-122"/>
                          <a:cs typeface="Times New Roman" panose="02020603050405020304"/>
                        </a:rPr>
                        <a:t>  </a:t>
                      </a:r>
                      <a:r>
                        <a:rPr lang="zh-CN" sz="1400" kern="100">
                          <a:latin typeface="Times New Roman" panose="02020603050405020304"/>
                          <a:ea typeface="楷体" panose="02010609060101010101" charset="-122"/>
                          <a:cs typeface="Times New Roman" panose="02020603050405020304"/>
                        </a:rPr>
                        <a:t>年</a:t>
                      </a:r>
                      <a:endParaRPr lang="zh-CN" sz="1400" kern="10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dirty="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r>
              <a:tr h="302434">
                <a:tc vMerge="1">
                  <a:tcPr/>
                </a:tc>
                <a:tc>
                  <a:txBody>
                    <a:bodyPr/>
                    <a:lstStyle/>
                    <a:p>
                      <a:pPr algn="ctr">
                        <a:lnSpc>
                          <a:spcPct val="150000"/>
                        </a:lnSpc>
                        <a:spcAft>
                          <a:spcPts val="0"/>
                        </a:spcAft>
                      </a:pPr>
                      <a:r>
                        <a:rPr lang="en-US" sz="1400" kern="100">
                          <a:latin typeface="楷体" panose="02010609060101010101" charset="-122"/>
                          <a:ea typeface="宋体" panose="02010600030101010101" pitchFamily="2" charset="-122"/>
                        </a:rPr>
                        <a:t>2</a:t>
                      </a:r>
                      <a:endParaRPr lang="zh-CN" sz="1400" kern="10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marL="342900" lvl="0" indent="-342900" algn="just">
                        <a:lnSpc>
                          <a:spcPct val="150000"/>
                        </a:lnSpc>
                        <a:spcAft>
                          <a:spcPts val="0"/>
                        </a:spcAft>
                        <a:buFont typeface="楷体" panose="02010609060101010101" charset="-122"/>
                        <a:buChar char="-"/>
                      </a:pPr>
                      <a:r>
                        <a:rPr lang="en-US" sz="1400" kern="100">
                          <a:latin typeface="楷体" panose="02010609060101010101" charset="-122"/>
                          <a:ea typeface="宋体" panose="02010600030101010101" pitchFamily="2" charset="-122"/>
                          <a:cs typeface="Times New Roman" panose="02020603050405020304"/>
                        </a:rPr>
                        <a:t>  </a:t>
                      </a:r>
                      <a:r>
                        <a:rPr lang="zh-CN" sz="1400" kern="100">
                          <a:latin typeface="Times New Roman" panose="02020603050405020304"/>
                          <a:ea typeface="楷体" panose="02010609060101010101" charset="-122"/>
                          <a:cs typeface="Times New Roman" panose="02020603050405020304"/>
                        </a:rPr>
                        <a:t>年</a:t>
                      </a:r>
                      <a:endParaRPr lang="zh-CN" sz="1400" kern="10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algn="just">
                        <a:lnSpc>
                          <a:spcPts val="1300"/>
                        </a:lnSpc>
                        <a:spcAft>
                          <a:spcPts val="0"/>
                        </a:spcAft>
                      </a:pPr>
                      <a:endParaRPr lang="en-US" sz="1400" kern="100" dirty="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r>
              <a:tr h="302434">
                <a:tc vMerge="1">
                  <a:tcPr/>
                </a:tc>
                <a:tc>
                  <a:txBody>
                    <a:bodyPr/>
                    <a:lstStyle/>
                    <a:p>
                      <a:pPr algn="ctr">
                        <a:lnSpc>
                          <a:spcPct val="150000"/>
                        </a:lnSpc>
                        <a:spcAft>
                          <a:spcPts val="0"/>
                        </a:spcAft>
                      </a:pPr>
                      <a:r>
                        <a:rPr lang="en-US" sz="1400" kern="100">
                          <a:latin typeface="楷体" panose="02010609060101010101" charset="-122"/>
                          <a:ea typeface="宋体" panose="02010600030101010101" pitchFamily="2" charset="-122"/>
                        </a:rPr>
                        <a:t>3</a:t>
                      </a:r>
                      <a:endParaRPr lang="zh-CN" sz="1400" kern="10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marL="342900" lvl="0" indent="-342900" algn="just">
                        <a:lnSpc>
                          <a:spcPct val="150000"/>
                        </a:lnSpc>
                        <a:spcAft>
                          <a:spcPts val="0"/>
                        </a:spcAft>
                        <a:buFont typeface="楷体" panose="02010609060101010101" charset="-122"/>
                        <a:buChar char="-"/>
                      </a:pPr>
                      <a:r>
                        <a:rPr lang="en-US" sz="1400" kern="100">
                          <a:latin typeface="楷体" panose="02010609060101010101" charset="-122"/>
                          <a:ea typeface="宋体" panose="02010600030101010101" pitchFamily="2" charset="-122"/>
                          <a:cs typeface="Times New Roman" panose="02020603050405020304"/>
                        </a:rPr>
                        <a:t>  </a:t>
                      </a:r>
                      <a:r>
                        <a:rPr lang="zh-CN" sz="1400" kern="100">
                          <a:latin typeface="Times New Roman" panose="02020603050405020304"/>
                          <a:ea typeface="楷体" panose="02010609060101010101" charset="-122"/>
                          <a:cs typeface="Times New Roman" panose="02020603050405020304"/>
                        </a:rPr>
                        <a:t>年</a:t>
                      </a:r>
                      <a:endParaRPr lang="zh-CN" sz="1400" kern="10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dirty="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r>
              <a:tr h="302434">
                <a:tc rowSpan="3">
                  <a:txBody>
                    <a:bodyPr/>
                    <a:lstStyle/>
                    <a:p>
                      <a:pPr algn="just">
                        <a:lnSpc>
                          <a:spcPct val="150000"/>
                        </a:lnSpc>
                        <a:spcAft>
                          <a:spcPts val="0"/>
                        </a:spcAft>
                      </a:pPr>
                      <a:r>
                        <a:rPr lang="zh-CN" sz="1400" b="1" kern="100" dirty="0">
                          <a:latin typeface="Times New Roman" panose="02020603050405020304"/>
                          <a:ea typeface="楷体" panose="02010609060101010101" charset="-122"/>
                        </a:rPr>
                        <a:t>长期</a:t>
                      </a:r>
                      <a:r>
                        <a:rPr lang="zh-CN" sz="1400" b="1" kern="100" dirty="0" smtClean="0">
                          <a:latin typeface="Times New Roman" panose="02020603050405020304"/>
                          <a:ea typeface="楷体" panose="02010609060101010101" charset="-122"/>
                        </a:rPr>
                        <a:t>目</a:t>
                      </a:r>
                      <a:r>
                        <a:rPr lang="en-US" altLang="zh-CN" sz="1400" b="1" kern="100" dirty="0" smtClean="0">
                          <a:latin typeface="Times New Roman" panose="02020603050405020304"/>
                          <a:ea typeface="楷体" panose="02010609060101010101" charset="-122"/>
                        </a:rPr>
                        <a:t>   </a:t>
                      </a:r>
                      <a:r>
                        <a:rPr lang="zh-CN" sz="1400" b="1" kern="100" dirty="0" smtClean="0">
                          <a:latin typeface="Times New Roman" panose="02020603050405020304"/>
                          <a:ea typeface="楷体" panose="02010609060101010101" charset="-122"/>
                        </a:rPr>
                        <a:t>标</a:t>
                      </a:r>
                      <a:endParaRPr lang="zh-CN" sz="1400" kern="100" dirty="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FFFF"/>
                    </a:solidFill>
                  </a:tcPr>
                </a:tc>
                <a:tc>
                  <a:txBody>
                    <a:bodyPr/>
                    <a:lstStyle/>
                    <a:p>
                      <a:pPr algn="ctr">
                        <a:lnSpc>
                          <a:spcPct val="150000"/>
                        </a:lnSpc>
                        <a:spcAft>
                          <a:spcPts val="0"/>
                        </a:spcAft>
                      </a:pPr>
                      <a:r>
                        <a:rPr lang="en-US" sz="1400" kern="100">
                          <a:latin typeface="楷体" panose="02010609060101010101" charset="-122"/>
                          <a:ea typeface="宋体" panose="02010600030101010101" pitchFamily="2" charset="-122"/>
                        </a:rPr>
                        <a:t>1</a:t>
                      </a:r>
                      <a:endParaRPr lang="zh-CN" sz="1400" kern="10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marL="342900" lvl="0" indent="-342900" algn="just">
                        <a:lnSpc>
                          <a:spcPct val="150000"/>
                        </a:lnSpc>
                        <a:spcAft>
                          <a:spcPts val="0"/>
                        </a:spcAft>
                        <a:buFont typeface="楷体" panose="02010609060101010101" charset="-122"/>
                        <a:buChar char="-"/>
                      </a:pPr>
                      <a:r>
                        <a:rPr lang="en-US" sz="1400" kern="100">
                          <a:latin typeface="楷体" panose="02010609060101010101" charset="-122"/>
                          <a:ea typeface="宋体" panose="02010600030101010101" pitchFamily="2" charset="-122"/>
                          <a:cs typeface="Times New Roman" panose="02020603050405020304"/>
                        </a:rPr>
                        <a:t>  </a:t>
                      </a:r>
                      <a:r>
                        <a:rPr lang="zh-CN" sz="1400" kern="100">
                          <a:latin typeface="Times New Roman" panose="02020603050405020304"/>
                          <a:ea typeface="楷体" panose="02010609060101010101" charset="-122"/>
                          <a:cs typeface="Times New Roman" panose="02020603050405020304"/>
                        </a:rPr>
                        <a:t>年</a:t>
                      </a:r>
                      <a:endParaRPr lang="zh-CN" sz="1400" kern="10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algn="just">
                        <a:lnSpc>
                          <a:spcPts val="1300"/>
                        </a:lnSpc>
                        <a:spcAft>
                          <a:spcPts val="0"/>
                        </a:spcAft>
                      </a:pPr>
                      <a:endParaRPr lang="en-US" sz="1400" kern="100" dirty="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r>
              <a:tr h="302434">
                <a:tc vMerge="1">
                  <a:tcPr/>
                </a:tc>
                <a:tc>
                  <a:txBody>
                    <a:bodyPr/>
                    <a:lstStyle/>
                    <a:p>
                      <a:pPr algn="ctr">
                        <a:lnSpc>
                          <a:spcPct val="150000"/>
                        </a:lnSpc>
                        <a:spcAft>
                          <a:spcPts val="0"/>
                        </a:spcAft>
                      </a:pPr>
                      <a:r>
                        <a:rPr lang="en-US" sz="1400" kern="100">
                          <a:latin typeface="楷体" panose="02010609060101010101" charset="-122"/>
                          <a:ea typeface="宋体" panose="02010600030101010101" pitchFamily="2" charset="-122"/>
                        </a:rPr>
                        <a:t>2</a:t>
                      </a:r>
                      <a:endParaRPr lang="zh-CN" sz="1400" kern="10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marL="342900" lvl="0" indent="-342900" algn="just">
                        <a:lnSpc>
                          <a:spcPct val="150000"/>
                        </a:lnSpc>
                        <a:spcAft>
                          <a:spcPts val="0"/>
                        </a:spcAft>
                        <a:buFont typeface="楷体" panose="02010609060101010101" charset="-122"/>
                        <a:buChar char="-"/>
                      </a:pPr>
                      <a:r>
                        <a:rPr lang="en-US" sz="1400" kern="100">
                          <a:latin typeface="楷体" panose="02010609060101010101" charset="-122"/>
                          <a:ea typeface="宋体" panose="02010600030101010101" pitchFamily="2" charset="-122"/>
                          <a:cs typeface="Times New Roman" panose="02020603050405020304"/>
                        </a:rPr>
                        <a:t>  </a:t>
                      </a:r>
                      <a:r>
                        <a:rPr lang="zh-CN" sz="1400" kern="100">
                          <a:latin typeface="Times New Roman" panose="02020603050405020304"/>
                          <a:ea typeface="楷体" panose="02010609060101010101" charset="-122"/>
                          <a:cs typeface="Times New Roman" panose="02020603050405020304"/>
                        </a:rPr>
                        <a:t>年</a:t>
                      </a:r>
                      <a:endParaRPr lang="zh-CN" sz="1400" kern="10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c>
                  <a:txBody>
                    <a:bodyPr/>
                    <a:lstStyle/>
                    <a:p>
                      <a:pPr algn="just">
                        <a:lnSpc>
                          <a:spcPts val="1300"/>
                        </a:lnSpc>
                        <a:spcAft>
                          <a:spcPts val="0"/>
                        </a:spcAft>
                      </a:pPr>
                      <a:endParaRPr lang="en-US" sz="1400" kern="100" dirty="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E6E6E6"/>
                    </a:solidFill>
                  </a:tcPr>
                </a:tc>
              </a:tr>
              <a:tr h="302434">
                <a:tc vMerge="1">
                  <a:tcPr/>
                </a:tc>
                <a:tc>
                  <a:txBody>
                    <a:bodyPr/>
                    <a:lstStyle/>
                    <a:p>
                      <a:pPr algn="ctr">
                        <a:lnSpc>
                          <a:spcPct val="150000"/>
                        </a:lnSpc>
                        <a:spcAft>
                          <a:spcPts val="0"/>
                        </a:spcAft>
                      </a:pPr>
                      <a:r>
                        <a:rPr lang="en-US" sz="1400" kern="100">
                          <a:latin typeface="楷体" panose="02010609060101010101" charset="-122"/>
                          <a:ea typeface="宋体" panose="02010600030101010101" pitchFamily="2" charset="-122"/>
                        </a:rPr>
                        <a:t>3</a:t>
                      </a:r>
                      <a:endParaRPr lang="zh-CN" sz="1400" kern="100">
                        <a:latin typeface="Times New Roman" panose="02020603050405020304"/>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marL="342900" lvl="0" indent="-342900" algn="just">
                        <a:lnSpc>
                          <a:spcPct val="150000"/>
                        </a:lnSpc>
                        <a:spcAft>
                          <a:spcPts val="0"/>
                        </a:spcAft>
                        <a:buFont typeface="楷体" panose="02010609060101010101" charset="-122"/>
                        <a:buChar char="-"/>
                      </a:pPr>
                      <a:r>
                        <a:rPr lang="en-US" sz="1400" kern="100">
                          <a:latin typeface="楷体" panose="02010609060101010101" charset="-122"/>
                          <a:ea typeface="宋体" panose="02010600030101010101" pitchFamily="2" charset="-122"/>
                          <a:cs typeface="Times New Roman" panose="02020603050405020304"/>
                        </a:rPr>
                        <a:t>  </a:t>
                      </a:r>
                      <a:r>
                        <a:rPr lang="zh-CN" sz="1400" kern="100">
                          <a:latin typeface="Times New Roman" panose="02020603050405020304"/>
                          <a:ea typeface="楷体" panose="02010609060101010101" charset="-122"/>
                          <a:cs typeface="Times New Roman" panose="02020603050405020304"/>
                        </a:rPr>
                        <a:t>年</a:t>
                      </a:r>
                      <a:endParaRPr lang="zh-CN" sz="1400" kern="100">
                        <a:latin typeface="Times New Roman" panose="02020603050405020304"/>
                        <a:ea typeface="宋体" panose="02010600030101010101" pitchFamily="2" charset="-122"/>
                        <a:cs typeface="Times New Roman" panose="02020603050405020304"/>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algn="just">
                        <a:lnSpc>
                          <a:spcPts val="1300"/>
                        </a:lnSpc>
                        <a:spcAft>
                          <a:spcPts val="0"/>
                        </a:spcAft>
                      </a:pPr>
                      <a:endParaRPr lang="en-US" sz="1400" kern="100">
                        <a:latin typeface="楷体" panose="02010609060101010101" charset="-122"/>
                        <a:ea typeface="宋体" panose="02010600030101010101" pitchFamily="2" charset="-122"/>
                      </a:endParaRPr>
                    </a:p>
                  </a:txBody>
                  <a:tcPr marL="63008" marR="63008" marT="0" marB="0" anchor="ctr">
                    <a:lnL w="1270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c>
                  <a:txBody>
                    <a:bodyPr/>
                    <a:lstStyle/>
                    <a:p>
                      <a:pPr algn="just">
                        <a:lnSpc>
                          <a:spcPts val="1300"/>
                        </a:lnSpc>
                        <a:spcAft>
                          <a:spcPts val="0"/>
                        </a:spcAft>
                      </a:pPr>
                      <a:endParaRPr lang="en-US" sz="1400" kern="100" dirty="0">
                        <a:latin typeface="楷体" panose="02010609060101010101" charset="-122"/>
                        <a:ea typeface="宋体" panose="02010600030101010101" pitchFamily="2" charset="-122"/>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CCCC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01e89ad205ad5b2581.jpg"/>
          <p:cNvPicPr>
            <a:picLocks noChangeAspect="1"/>
          </p:cNvPicPr>
          <p:nvPr/>
        </p:nvPicPr>
        <p:blipFill>
          <a:blip r:embed="rId1"/>
          <a:stretch>
            <a:fillRect/>
          </a:stretch>
        </p:blipFill>
        <p:spPr>
          <a:xfrm>
            <a:off x="1285875" y="3000375"/>
            <a:ext cx="6786563" cy="3571875"/>
          </a:xfrm>
          <a:prstGeom prst="rect">
            <a:avLst/>
          </a:prstGeom>
          <a:noFill/>
          <a:ln w="9525">
            <a:noFill/>
          </a:ln>
        </p:spPr>
      </p:pic>
      <p:sp>
        <p:nvSpPr>
          <p:cNvPr id="35842"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TextBox 3"/>
          <p:cNvSpPr txBox="1"/>
          <p:nvPr/>
        </p:nvSpPr>
        <p:spPr>
          <a:xfrm>
            <a:off x="285750" y="1285875"/>
            <a:ext cx="8569325" cy="1616075"/>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     目标分解可以按时间分解为近期目标（</a:t>
            </a:r>
            <a:r>
              <a:rPr lang="en-US" altLang="zh-CN" sz="2300" dirty="0">
                <a:latin typeface="宋体" panose="02010600030101010101" pitchFamily="2" charset="-122"/>
                <a:ea typeface="宋体" panose="02010600030101010101" pitchFamily="2" charset="-122"/>
              </a:rPr>
              <a:t>1</a:t>
            </a:r>
            <a:r>
              <a:rPr lang="zh-CN" altLang="en-US" sz="2300" dirty="0">
                <a:latin typeface="宋体" panose="02010600030101010101" pitchFamily="2" charset="-122"/>
                <a:ea typeface="宋体" panose="02010600030101010101" pitchFamily="2" charset="-122"/>
              </a:rPr>
              <a:t>年以内）、短期目标（</a:t>
            </a:r>
            <a:r>
              <a:rPr lang="en-US" altLang="zh-CN" sz="2300" dirty="0">
                <a:latin typeface="宋体" panose="02010600030101010101" pitchFamily="2" charset="-122"/>
                <a:ea typeface="宋体" panose="02010600030101010101" pitchFamily="2" charset="-122"/>
              </a:rPr>
              <a:t>1-2</a:t>
            </a:r>
            <a:r>
              <a:rPr lang="zh-CN" altLang="en-US" sz="2300" dirty="0">
                <a:latin typeface="宋体" panose="02010600030101010101" pitchFamily="2" charset="-122"/>
                <a:ea typeface="宋体" panose="02010600030101010101" pitchFamily="2" charset="-122"/>
              </a:rPr>
              <a:t>年）、中期目标（</a:t>
            </a:r>
            <a:r>
              <a:rPr lang="en-US" altLang="zh-CN" sz="2300" dirty="0">
                <a:latin typeface="宋体" panose="02010600030101010101" pitchFamily="2" charset="-122"/>
                <a:ea typeface="宋体" panose="02010600030101010101" pitchFamily="2" charset="-122"/>
              </a:rPr>
              <a:t>3-5</a:t>
            </a:r>
            <a:r>
              <a:rPr lang="zh-CN" altLang="en-US" sz="2300" dirty="0">
                <a:latin typeface="宋体" panose="02010600030101010101" pitchFamily="2" charset="-122"/>
                <a:ea typeface="宋体" panose="02010600030101010101" pitchFamily="2" charset="-122"/>
              </a:rPr>
              <a:t>年）、中长期目标（</a:t>
            </a:r>
            <a:r>
              <a:rPr lang="en-US" altLang="zh-CN" sz="2300" dirty="0">
                <a:latin typeface="宋体" panose="02010600030101010101" pitchFamily="2" charset="-122"/>
                <a:ea typeface="宋体" panose="02010600030101010101" pitchFamily="2" charset="-122"/>
              </a:rPr>
              <a:t>5-10</a:t>
            </a:r>
            <a:r>
              <a:rPr lang="zh-CN" altLang="en-US" sz="2300" dirty="0">
                <a:latin typeface="宋体" panose="02010600030101010101" pitchFamily="2" charset="-122"/>
                <a:ea typeface="宋体" panose="02010600030101010101" pitchFamily="2" charset="-122"/>
              </a:rPr>
              <a:t>年）和长远期目标（</a:t>
            </a:r>
            <a:r>
              <a:rPr lang="en-US" altLang="zh-CN" sz="2300" dirty="0">
                <a:latin typeface="宋体" panose="02010600030101010101" pitchFamily="2" charset="-122"/>
                <a:ea typeface="宋体" panose="02010600030101010101" pitchFamily="2" charset="-122"/>
              </a:rPr>
              <a:t>10-20</a:t>
            </a:r>
            <a:r>
              <a:rPr lang="zh-CN" altLang="en-US" sz="2300" dirty="0">
                <a:latin typeface="宋体" panose="02010600030101010101" pitchFamily="2" charset="-122"/>
                <a:ea typeface="宋体" panose="02010600030101010101" pitchFamily="2" charset="-122"/>
              </a:rPr>
              <a:t>年）。</a:t>
            </a:r>
            <a:endParaRPr lang="zh-CN" altLang="en-US" sz="23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14313" y="785813"/>
            <a:ext cx="8569325" cy="4340225"/>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    （</a:t>
            </a:r>
            <a:r>
              <a:rPr lang="en-US" altLang="zh-CN" sz="2300" dirty="0">
                <a:latin typeface="宋体" panose="02010600030101010101" pitchFamily="2" charset="-122"/>
                <a:ea typeface="宋体" panose="02010600030101010101" pitchFamily="2" charset="-122"/>
              </a:rPr>
              <a:t>2</a:t>
            </a:r>
            <a:r>
              <a:rPr lang="zh-CN" altLang="en-US" sz="2300" dirty="0">
                <a:latin typeface="宋体" panose="02010600030101010101" pitchFamily="2" charset="-122"/>
                <a:ea typeface="宋体" panose="02010600030101010101" pitchFamily="2" charset="-122"/>
              </a:rPr>
              <a:t>）针对目标差距</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制订的措施要直接指向自己的职业目标，直接指向本人与目标的差距。找出现在的我与将来我的差距。例如，我的职业理想是称为一名焊接检测员，但是现在我对焊接检测这个工作岗位还不太了解，对于焊接检测技术更是知之甚少。同时，成为一名检测员应有的特质，我也不太突出，但我相信，凭借我对职业的热爱，通过我的勤奋努力，一定能够实现自己的理想！</a:t>
            </a:r>
            <a:endParaRPr lang="zh-CN" altLang="en-US" sz="2300" dirty="0">
              <a:latin typeface="宋体" panose="02010600030101010101" pitchFamily="2" charset="-122"/>
              <a:ea typeface="宋体" panose="02010600030101010101" pitchFamily="2" charset="-122"/>
            </a:endParaRPr>
          </a:p>
          <a:p>
            <a:pPr>
              <a:lnSpc>
                <a:spcPct val="150000"/>
              </a:lnSpc>
              <a:buClrTx/>
              <a:buFontTx/>
            </a:pPr>
            <a:endParaRPr lang="zh-CN" altLang="en-US" sz="2300" dirty="0">
              <a:latin typeface="Arial" panose="020B0604020202020204" pitchFamily="34" charset="0"/>
              <a:ea typeface="宋体" panose="02010600030101010101" pitchFamily="2" charset="-122"/>
            </a:endParaRPr>
          </a:p>
        </p:txBody>
      </p:sp>
      <p:sp>
        <p:nvSpPr>
          <p:cNvPr id="36866"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 name="图片 3" descr="t01bf5aa7efcfc870c6.jpg"/>
          <p:cNvPicPr>
            <a:picLocks noChangeAspect="1"/>
          </p:cNvPicPr>
          <p:nvPr/>
        </p:nvPicPr>
        <p:blipFill>
          <a:blip r:embed="rId1"/>
          <a:stretch>
            <a:fillRect/>
          </a:stretch>
        </p:blipFill>
        <p:spPr>
          <a:xfrm>
            <a:off x="1214438" y="4429125"/>
            <a:ext cx="6530975" cy="2286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50825" y="908050"/>
            <a:ext cx="8569325" cy="3278188"/>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 </a:t>
            </a:r>
            <a:r>
              <a:rPr lang="en-US" altLang="zh-CN" sz="2300" dirty="0">
                <a:latin typeface="宋体" panose="02010600030101010101" pitchFamily="2" charset="-122"/>
                <a:ea typeface="宋体" panose="02010600030101010101" pitchFamily="2" charset="-122"/>
              </a:rPr>
              <a:t>3.</a:t>
            </a:r>
            <a:r>
              <a:rPr lang="zh-CN" altLang="en-US" sz="2300" dirty="0">
                <a:latin typeface="宋体" panose="02010600030101010101" pitchFamily="2" charset="-122"/>
                <a:ea typeface="宋体" panose="02010600030101010101" pitchFamily="2" charset="-122"/>
              </a:rPr>
              <a:t>职业生涯规划与目标</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1</a:t>
            </a:r>
            <a:r>
              <a:rPr lang="zh-CN" altLang="en-US" sz="2300" dirty="0">
                <a:latin typeface="宋体" panose="02010600030101010101" pitchFamily="2" charset="-122"/>
                <a:ea typeface="宋体" panose="02010600030101010101" pitchFamily="2" charset="-122"/>
              </a:rPr>
              <a:t>）分解目标 </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目标分解就是根据观念、知识、能力差距，将职业生涯远大职业目标分解为有时间规定的长、中、短期目标，甚至将阶段目标分解为月、周、日期限，可以试试的操作步骤与具体措施。</a:t>
            </a:r>
            <a:endParaRPr lang="zh-CN" altLang="en-US" sz="2300" dirty="0">
              <a:latin typeface="宋体" panose="02010600030101010101" pitchFamily="2" charset="-122"/>
              <a:ea typeface="宋体" panose="02010600030101010101" pitchFamily="2" charset="-122"/>
            </a:endParaRPr>
          </a:p>
          <a:p>
            <a:pPr>
              <a:lnSpc>
                <a:spcPct val="150000"/>
              </a:lnSpc>
              <a:buClrTx/>
              <a:buFontTx/>
            </a:pPr>
            <a:endParaRPr lang="zh-CN" altLang="en-US" sz="2300" dirty="0">
              <a:latin typeface="Arial" panose="020B0604020202020204" pitchFamily="34" charset="0"/>
              <a:ea typeface="宋体" panose="02010600030101010101" pitchFamily="2" charset="-122"/>
            </a:endParaRPr>
          </a:p>
        </p:txBody>
      </p:sp>
      <p:pic>
        <p:nvPicPr>
          <p:cNvPr id="5" name="图片 4" descr="t01e89ad205ad5b2581.jpg"/>
          <p:cNvPicPr>
            <a:picLocks noChangeAspect="1"/>
          </p:cNvPicPr>
          <p:nvPr/>
        </p:nvPicPr>
        <p:blipFill>
          <a:blip r:embed="rId1"/>
          <a:stretch>
            <a:fillRect/>
          </a:stretch>
        </p:blipFill>
        <p:spPr>
          <a:xfrm>
            <a:off x="1357313" y="3714750"/>
            <a:ext cx="6786562" cy="3143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179388" y="908050"/>
            <a:ext cx="8964612" cy="2216150"/>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3</a:t>
            </a:r>
            <a:r>
              <a:rPr lang="zh-CN" altLang="en-US" sz="2300" dirty="0">
                <a:latin typeface="宋体" panose="02010600030101010101" pitchFamily="2" charset="-122"/>
                <a:ea typeface="宋体" panose="02010600030101010101" pitchFamily="2" charset="-122"/>
              </a:rPr>
              <a:t>）操作步骤可行</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措施要符合自身条件，符合社会外部环境，具有可操作性。但在实践操作中由于措施制订者没有客观自我评估，自我剖析不到位，对社会环境不了解，导致制订措施缺乏可行性，泛泛而谈，操作模糊。</a:t>
            </a:r>
            <a:endParaRPr lang="zh-CN" altLang="en-US" sz="2300" dirty="0">
              <a:latin typeface="宋体" panose="02010600030101010101" pitchFamily="2" charset="-122"/>
              <a:ea typeface="宋体" panose="02010600030101010101" pitchFamily="2" charset="-122"/>
            </a:endParaRPr>
          </a:p>
        </p:txBody>
      </p:sp>
      <p:sp>
        <p:nvSpPr>
          <p:cNvPr id="38914"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6" name="图片 5" descr="t01d279c8dc3a0d2448.jpg"/>
          <p:cNvPicPr>
            <a:picLocks noChangeAspect="1"/>
          </p:cNvPicPr>
          <p:nvPr/>
        </p:nvPicPr>
        <p:blipFill>
          <a:blip r:embed="rId1"/>
          <a:stretch>
            <a:fillRect/>
          </a:stretch>
        </p:blipFill>
        <p:spPr>
          <a:xfrm>
            <a:off x="2000250" y="3106738"/>
            <a:ext cx="5000625" cy="37512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179388" y="908050"/>
            <a:ext cx="8964612" cy="2746375"/>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4</a:t>
            </a:r>
            <a:r>
              <a:rPr lang="zh-CN" altLang="en-US" sz="2300" dirty="0">
                <a:latin typeface="宋体" panose="02010600030101010101" pitchFamily="2" charset="-122"/>
                <a:ea typeface="宋体" panose="02010600030101010101" pitchFamily="2" charset="-122"/>
              </a:rPr>
              <a:t>）合理评估</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自我评估包括对自己学习任务、岗位能力、技能培训等现状分析，自我剖析时，既要立足现实，看清“现在的我”，更要着眼发展，看到“未来的我”。立足于现实，展望未来、目标明确、措施到位，只有这样才能不断提升自我素质，朝着预订的方向发展。</a:t>
            </a:r>
            <a:endParaRPr lang="zh-CN" altLang="en-US" sz="2300" dirty="0">
              <a:latin typeface="宋体" panose="02010600030101010101" pitchFamily="2" charset="-122"/>
              <a:ea typeface="宋体" panose="02010600030101010101" pitchFamily="2" charset="-122"/>
            </a:endParaRPr>
          </a:p>
        </p:txBody>
      </p:sp>
      <p:pic>
        <p:nvPicPr>
          <p:cNvPr id="39939" name="图片 3" descr="t01344f0dc0f2e50796.jpg"/>
          <p:cNvPicPr>
            <a:picLocks noChangeAspect="1"/>
          </p:cNvPicPr>
          <p:nvPr/>
        </p:nvPicPr>
        <p:blipFill>
          <a:blip r:embed="rId1"/>
          <a:stretch>
            <a:fillRect/>
          </a:stretch>
        </p:blipFill>
        <p:spPr>
          <a:xfrm>
            <a:off x="1000125" y="3429000"/>
            <a:ext cx="7000875" cy="3071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graphicFrame>
        <p:nvGraphicFramePr>
          <p:cNvPr id="4" name="表格 3"/>
          <p:cNvGraphicFramePr>
            <a:graphicFrameLocks noGrp="1"/>
          </p:cNvGraphicFramePr>
          <p:nvPr/>
        </p:nvGraphicFramePr>
        <p:xfrm>
          <a:off x="684213" y="2492375"/>
          <a:ext cx="8064500" cy="3240088"/>
        </p:xfrm>
        <a:graphic>
          <a:graphicData uri="http://schemas.openxmlformats.org/drawingml/2006/table">
            <a:tbl>
              <a:tblPr/>
              <a:tblGrid>
                <a:gridCol w="2015750"/>
                <a:gridCol w="2015750"/>
                <a:gridCol w="2016698"/>
                <a:gridCol w="2016698"/>
              </a:tblGrid>
              <a:tr h="648072">
                <a:tc>
                  <a:txBody>
                    <a:bodyPr/>
                    <a:lstStyle/>
                    <a:p>
                      <a:pPr indent="301625" algn="ctr">
                        <a:lnSpc>
                          <a:spcPct val="150000"/>
                        </a:lnSpc>
                        <a:spcAft>
                          <a:spcPts val="0"/>
                        </a:spcAft>
                      </a:pPr>
                      <a:r>
                        <a:rPr lang="zh-CN" sz="2400" kern="100" dirty="0">
                          <a:latin typeface="宋体" panose="02010600030101010101" pitchFamily="2" charset="-122"/>
                          <a:cs typeface="Times New Roman" panose="02020603050405020304"/>
                        </a:rPr>
                        <a:t>岗位要求</a:t>
                      </a:r>
                      <a:endParaRPr lang="zh-CN" sz="2400"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r>
                        <a:rPr lang="zh-CN" sz="2400" kern="100">
                          <a:latin typeface="宋体" panose="02010600030101010101" pitchFamily="2" charset="-122"/>
                          <a:cs typeface="Times New Roman" panose="02020603050405020304"/>
                        </a:rPr>
                        <a:t>现在的我</a:t>
                      </a:r>
                      <a:endParaRPr lang="zh-CN"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r>
                        <a:rPr lang="zh-CN" sz="2400" kern="100">
                          <a:latin typeface="宋体" panose="02010600030101010101" pitchFamily="2" charset="-122"/>
                          <a:cs typeface="Times New Roman" panose="02020603050405020304"/>
                        </a:rPr>
                        <a:t>将来的我</a:t>
                      </a:r>
                      <a:endParaRPr lang="zh-CN"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r>
                        <a:rPr lang="zh-CN" sz="2400" kern="100">
                          <a:latin typeface="宋体" panose="02010600030101010101" pitchFamily="2" charset="-122"/>
                          <a:cs typeface="Times New Roman" panose="02020603050405020304"/>
                        </a:rPr>
                        <a:t>存在差距</a:t>
                      </a:r>
                      <a:endParaRPr lang="zh-CN"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indent="301625" algn="ctr">
                        <a:lnSpc>
                          <a:spcPct val="150000"/>
                        </a:lnSpc>
                        <a:spcAft>
                          <a:spcPts val="0"/>
                        </a:spcAft>
                      </a:pPr>
                      <a:r>
                        <a:rPr lang="zh-CN" sz="2400" kern="100" dirty="0">
                          <a:latin typeface="宋体" panose="02010600030101010101" pitchFamily="2" charset="-122"/>
                          <a:cs typeface="Times New Roman" panose="02020603050405020304"/>
                        </a:rPr>
                        <a:t>思想观念</a:t>
                      </a:r>
                      <a:endParaRPr lang="zh-CN" sz="2400"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indent="301625" algn="ctr">
                        <a:lnSpc>
                          <a:spcPct val="150000"/>
                        </a:lnSpc>
                        <a:spcAft>
                          <a:spcPts val="0"/>
                        </a:spcAft>
                      </a:pPr>
                      <a:r>
                        <a:rPr lang="zh-CN" sz="2400" kern="100">
                          <a:latin typeface="宋体" panose="02010600030101010101" pitchFamily="2" charset="-122"/>
                          <a:cs typeface="Times New Roman" panose="02020603050405020304"/>
                        </a:rPr>
                        <a:t>岗位知识</a:t>
                      </a:r>
                      <a:endParaRPr lang="zh-CN"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indent="301625" algn="ctr">
                        <a:lnSpc>
                          <a:spcPct val="150000"/>
                        </a:lnSpc>
                        <a:spcAft>
                          <a:spcPts val="0"/>
                        </a:spcAft>
                      </a:pPr>
                      <a:r>
                        <a:rPr lang="zh-CN" sz="2400" kern="100">
                          <a:latin typeface="宋体" panose="02010600030101010101" pitchFamily="2" charset="-122"/>
                          <a:cs typeface="Times New Roman" panose="02020603050405020304"/>
                        </a:rPr>
                        <a:t>心理素质</a:t>
                      </a:r>
                      <a:endParaRPr lang="zh-CN"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indent="301625" algn="ctr">
                        <a:lnSpc>
                          <a:spcPct val="150000"/>
                        </a:lnSpc>
                        <a:spcAft>
                          <a:spcPts val="0"/>
                        </a:spcAft>
                      </a:pPr>
                      <a:r>
                        <a:rPr lang="zh-CN" sz="2400" kern="100">
                          <a:latin typeface="宋体" panose="02010600030101010101" pitchFamily="2" charset="-122"/>
                          <a:cs typeface="Times New Roman" panose="02020603050405020304"/>
                        </a:rPr>
                        <a:t>岗位能力</a:t>
                      </a:r>
                      <a:endParaRPr lang="zh-CN"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1625" algn="ctr">
                        <a:lnSpc>
                          <a:spcPct val="150000"/>
                        </a:lnSpc>
                        <a:spcAft>
                          <a:spcPts val="0"/>
                        </a:spcAft>
                      </a:pPr>
                      <a:endParaRPr lang="en-US" sz="2400"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94" name="TextBox 4"/>
          <p:cNvSpPr txBox="1"/>
          <p:nvPr/>
        </p:nvSpPr>
        <p:spPr>
          <a:xfrm>
            <a:off x="3203575" y="1700213"/>
            <a:ext cx="2663825" cy="461962"/>
          </a:xfrm>
          <a:prstGeom prst="rect">
            <a:avLst/>
          </a:prstGeom>
          <a:noFill/>
          <a:ln w="9525">
            <a:noFill/>
          </a:ln>
        </p:spPr>
        <p:txBody>
          <a:bodyPr anchor="t" anchorCtr="0">
            <a:spAutoFit/>
          </a:bodyPr>
          <a:p>
            <a:pPr algn="ctr"/>
            <a:r>
              <a:rPr lang="zh-CN" altLang="en-US" sz="2400" dirty="0">
                <a:latin typeface="Arial" panose="020B0604020202020204" pitchFamily="34" charset="0"/>
                <a:ea typeface="宋体" panose="02010600030101010101" pitchFamily="2" charset="-122"/>
              </a:rPr>
              <a:t>自我能力评估</a:t>
            </a:r>
            <a:endParaRPr lang="zh-CN" altLang="en-US" sz="24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000000"/>
                                          </p:val>
                                        </p:tav>
                                        <p:tav tm="100000">
                                          <p:val>
                                            <p:strVal val="#ppt_w"/>
                                          </p:val>
                                        </p:tav>
                                      </p:tavLst>
                                    </p:anim>
                                    <p:anim calcmode="lin" valueType="num">
                                      <p:cBhvr>
                                        <p:cTn id="8" dur="1000" fill="hold"/>
                                        <p:tgtEl>
                                          <p:spTgt spid="4"/>
                                        </p:tgtEl>
                                        <p:attrNameLst>
                                          <p:attrName>ppt_h</p:attrName>
                                        </p:attrNameLst>
                                      </p:cBhvr>
                                      <p:tavLst>
                                        <p:tav tm="0">
                                          <p:val>
                                            <p:fltVal val="0.000000"/>
                                          </p:val>
                                        </p:tav>
                                        <p:tav tm="100000">
                                          <p:val>
                                            <p:strVal val="#ppt_h"/>
                                          </p:val>
                                        </p:tav>
                                      </p:tavLst>
                                    </p:anim>
                                    <p:anim calcmode="lin" valueType="num">
                                      <p:cBhvr>
                                        <p:cTn id="9" dur="1000" fill="hold"/>
                                        <p:tgtEl>
                                          <p:spTgt spid="4"/>
                                        </p:tgtEl>
                                        <p:attrNameLst>
                                          <p:attrName>style.rotation</p:attrName>
                                        </p:attrNameLst>
                                      </p:cBhvr>
                                      <p:tavLst>
                                        <p:tav tm="0">
                                          <p:val>
                                            <p:fltVal val="90.000000"/>
                                          </p:val>
                                        </p:tav>
                                        <p:tav tm="100000">
                                          <p:val>
                                            <p:fltVal val="0.00000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503238" y="2060575"/>
            <a:ext cx="8640762" cy="4524375"/>
          </a:xfrm>
          <a:prstGeom prst="rect">
            <a:avLst/>
          </a:prstGeom>
          <a:noFill/>
          <a:ln w="9525">
            <a:noFill/>
          </a:ln>
        </p:spPr>
        <p:txBody>
          <a:bodyPr anchor="t" anchorCtr="0">
            <a:spAutoFit/>
          </a:bodyPr>
          <a:p>
            <a:pPr>
              <a:lnSpc>
                <a:spcPct val="200000"/>
              </a:lnSpc>
            </a:pPr>
            <a:r>
              <a:rPr lang="en-US" altLang="zh-CN" sz="2400" dirty="0">
                <a:latin typeface="黑体" panose="02010609060101010101" pitchFamily="2" charset="-122"/>
                <a:ea typeface="黑体" panose="02010609060101010101" pitchFamily="2" charset="-122"/>
              </a:rPr>
              <a:t>1.</a:t>
            </a:r>
            <a:r>
              <a:rPr lang="zh-CN" altLang="en-US" sz="2400" dirty="0">
                <a:latin typeface="黑体" panose="02010609060101010101" pitchFamily="2" charset="-122"/>
                <a:ea typeface="黑体" panose="02010609060101010101" pitchFamily="2" charset="-122"/>
              </a:rPr>
              <a:t>了解焊接专业的特点，了解个人的能力差异，能正确客观地评价自己的优势和弱势；</a:t>
            </a:r>
            <a:endParaRPr lang="zh-CN" altLang="en-US" sz="2400" dirty="0">
              <a:latin typeface="黑体" panose="02010609060101010101" pitchFamily="2" charset="-122"/>
              <a:ea typeface="黑体" panose="02010609060101010101" pitchFamily="2" charset="-122"/>
            </a:endParaRPr>
          </a:p>
          <a:p>
            <a:pPr>
              <a:lnSpc>
                <a:spcPct val="200000"/>
              </a:lnSpc>
            </a:pPr>
            <a:r>
              <a:rPr lang="en-US" altLang="zh-CN" sz="2400" dirty="0">
                <a:latin typeface="黑体" panose="02010609060101010101" pitchFamily="2" charset="-122"/>
                <a:ea typeface="黑体" panose="02010609060101010101" pitchFamily="2" charset="-122"/>
              </a:rPr>
              <a:t>2.</a:t>
            </a:r>
            <a:r>
              <a:rPr lang="zh-CN" altLang="en-US" sz="2400" dirty="0">
                <a:latin typeface="黑体" panose="02010609060101010101" pitchFamily="2" charset="-122"/>
                <a:ea typeface="黑体" panose="02010609060101010101" pitchFamily="2" charset="-122"/>
              </a:rPr>
              <a:t>能正确评价自己的职业能力，能结合专业特点制订提升职业能力的行动方案；</a:t>
            </a:r>
            <a:endParaRPr lang="zh-CN" altLang="en-US" sz="2400" dirty="0">
              <a:latin typeface="黑体" panose="02010609060101010101" pitchFamily="2" charset="-122"/>
              <a:ea typeface="黑体" panose="02010609060101010101" pitchFamily="2" charset="-122"/>
            </a:endParaRPr>
          </a:p>
          <a:p>
            <a:pPr>
              <a:lnSpc>
                <a:spcPct val="200000"/>
              </a:lnSpc>
            </a:pPr>
            <a:r>
              <a:rPr lang="en-US" altLang="zh-CN" sz="2400" dirty="0">
                <a:latin typeface="黑体" panose="02010609060101010101" pitchFamily="2" charset="-122"/>
                <a:ea typeface="黑体" panose="02010609060101010101" pitchFamily="2" charset="-122"/>
              </a:rPr>
              <a:t>3.</a:t>
            </a:r>
            <a:r>
              <a:rPr lang="zh-CN" altLang="en-US" sz="2400" dirty="0">
                <a:latin typeface="黑体" panose="02010609060101010101" pitchFamily="2" charset="-122"/>
                <a:ea typeface="黑体" panose="02010609060101010101" pitchFamily="2" charset="-122"/>
              </a:rPr>
              <a:t>能树立正确的职业能力目标，指导学生设计个人职业生涯规划书。</a:t>
            </a:r>
            <a:endParaRPr lang="zh-CN" altLang="en-US" sz="2400" dirty="0">
              <a:latin typeface="黑体" panose="02010609060101010101" pitchFamily="2" charset="-122"/>
              <a:ea typeface="黑体" panose="02010609060101010101" pitchFamily="2" charset="-122"/>
            </a:endParaRPr>
          </a:p>
        </p:txBody>
      </p:sp>
      <p:sp>
        <p:nvSpPr>
          <p:cNvPr id="6" name="五角星 5"/>
          <p:cNvSpPr/>
          <p:nvPr/>
        </p:nvSpPr>
        <p:spPr>
          <a:xfrm>
            <a:off x="179388" y="2420938"/>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五角星 7"/>
          <p:cNvSpPr/>
          <p:nvPr/>
        </p:nvSpPr>
        <p:spPr>
          <a:xfrm>
            <a:off x="179388" y="3933825"/>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五角星 8"/>
          <p:cNvSpPr/>
          <p:nvPr/>
        </p:nvSpPr>
        <p:spPr>
          <a:xfrm>
            <a:off x="250825" y="5300663"/>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395288" y="1341438"/>
            <a:ext cx="201612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学习目标</a:t>
            </a:r>
            <a:endParaRPr kumimoji="0" lang="zh-CN" altLang="en-US"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14342"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908050"/>
            <a:ext cx="8569325" cy="3810000"/>
          </a:xfrm>
          <a:prstGeom prst="rect">
            <a:avLst/>
          </a:prstGeom>
          <a:noFill/>
          <a:ln w="9525">
            <a:noFill/>
          </a:ln>
        </p:spPr>
        <p:txBody>
          <a:bodyPr anchor="t" anchorCtr="0">
            <a:spAutoFit/>
          </a:bodyPr>
          <a:p>
            <a:pPr>
              <a:lnSpc>
                <a:spcPct val="150000"/>
              </a:lnSpc>
              <a:buClrTx/>
              <a:buFontTx/>
            </a:pPr>
            <a:r>
              <a:rPr lang="zh-CN" altLang="en-US" sz="2300" dirty="0">
                <a:latin typeface="宋体" panose="02010600030101010101" pitchFamily="2" charset="-122"/>
                <a:ea typeface="宋体" panose="02010600030101010101" pitchFamily="2" charset="-122"/>
              </a:rPr>
              <a:t>    （</a:t>
            </a:r>
            <a:r>
              <a:rPr lang="en-US" altLang="zh-CN" sz="2300" dirty="0">
                <a:latin typeface="宋体" panose="02010600030101010101" pitchFamily="2" charset="-122"/>
                <a:ea typeface="宋体" panose="02010600030101010101" pitchFamily="2" charset="-122"/>
              </a:rPr>
              <a:t>4</a:t>
            </a:r>
            <a:r>
              <a:rPr lang="zh-CN" altLang="en-US" sz="2300" dirty="0">
                <a:latin typeface="宋体" panose="02010600030101010101" pitchFamily="2" charset="-122"/>
                <a:ea typeface="宋体" panose="02010600030101010101" pitchFamily="2" charset="-122"/>
              </a:rPr>
              <a:t>）路径的选择</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通常适合职业学校学生的路径选择有两种：一是技术技能型，即学徒工</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初级工</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中级工</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高级工</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技师</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高技技师；二是管理型，即班长</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线长</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车间主任</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部门经理</a:t>
            </a:r>
            <a:r>
              <a:rPr lang="en-US" altLang="zh-CN" sz="2300" dirty="0">
                <a:latin typeface="宋体" panose="02010600030101010101" pitchFamily="2" charset="-122"/>
                <a:ea typeface="宋体" panose="02010600030101010101" pitchFamily="2" charset="-122"/>
              </a:rPr>
              <a:t>-</a:t>
            </a:r>
            <a:r>
              <a:rPr lang="zh-CN" altLang="en-US" sz="2300" dirty="0">
                <a:latin typeface="宋体" panose="02010600030101010101" pitchFamily="2" charset="-122"/>
                <a:ea typeface="宋体" panose="02010600030101010101" pitchFamily="2" charset="-122"/>
              </a:rPr>
              <a:t>公司负责人；此外还有自主创业型、升学型等。</a:t>
            </a:r>
            <a:endParaRPr lang="en-US" altLang="zh-CN"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请结合焊接专业的特点，选择适合自己的发展路径，制作自己职业发展路径图。</a:t>
            </a:r>
            <a:endParaRPr lang="zh-CN" altLang="en-US" sz="2300" dirty="0">
              <a:latin typeface="宋体" panose="02010600030101010101" pitchFamily="2" charset="-122"/>
              <a:ea typeface="宋体" panose="02010600030101010101" pitchFamily="2" charset="-122"/>
            </a:endParaRPr>
          </a:p>
        </p:txBody>
      </p:sp>
      <p:sp>
        <p:nvSpPr>
          <p:cNvPr id="41986"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34820" name="Picture 1" descr="C:\Documents and Settings\Administrator\Application Data\Tencent\Users\76418276\QQ\WinTemp\RichOle\S@3S@Y[H5}PB`D3~V2VJ80Q.png"/>
          <p:cNvPicPr>
            <a:picLocks noChangeAspect="1"/>
          </p:cNvPicPr>
          <p:nvPr/>
        </p:nvPicPr>
        <p:blipFill>
          <a:blip r:embed="rId1"/>
          <a:stretch>
            <a:fillRect/>
          </a:stretch>
        </p:blipFill>
        <p:spPr>
          <a:xfrm>
            <a:off x="1258888" y="4868863"/>
            <a:ext cx="6265862" cy="1296987"/>
          </a:xfrm>
          <a:prstGeom prst="rect">
            <a:avLst/>
          </a:prstGeom>
          <a:noFill/>
          <a:ln w="9525">
            <a:noFill/>
          </a:ln>
        </p:spPr>
      </p:pic>
      <p:sp>
        <p:nvSpPr>
          <p:cNvPr id="34821" name="TextBox 4"/>
          <p:cNvSpPr txBox="1"/>
          <p:nvPr/>
        </p:nvSpPr>
        <p:spPr>
          <a:xfrm>
            <a:off x="2771775" y="6092825"/>
            <a:ext cx="2447925" cy="369888"/>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个人职业发展路径图</a:t>
            </a:r>
            <a:endParaRPr lang="zh-CN" altLang="en-US" dirty="0">
              <a:latin typeface="Arial" panose="020B0604020202020204" pitchFamily="34" charset="0"/>
              <a:ea typeface="宋体" panose="02010600030101010101" pitchFamily="2" charset="-122"/>
            </a:endParaRPr>
          </a:p>
        </p:txBody>
      </p:sp>
      <p:pic>
        <p:nvPicPr>
          <p:cNvPr id="41989" name="图片 5" descr="t012b36bb6d1191bdb0.jpg"/>
          <p:cNvPicPr>
            <a:picLocks noChangeAspect="1"/>
          </p:cNvPicPr>
          <p:nvPr/>
        </p:nvPicPr>
        <p:blipFill>
          <a:blip r:embed="rId2"/>
          <a:stretch>
            <a:fillRect/>
          </a:stretch>
        </p:blipFill>
        <p:spPr>
          <a:xfrm>
            <a:off x="7715250" y="5857875"/>
            <a:ext cx="1428750" cy="1000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ppt_x"/>
                                          </p:val>
                                        </p:tav>
                                        <p:tav tm="100000">
                                          <p:val>
                                            <p:strVal val="#ppt_x"/>
                                          </p:val>
                                        </p:tav>
                                      </p:tavLst>
                                    </p:anim>
                                    <p:anim calcmode="lin" valueType="num">
                                      <p:cBhvr additive="base">
                                        <p:cTn id="13"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821"/>
                                        </p:tgtEl>
                                        <p:attrNameLst>
                                          <p:attrName>style.visibility</p:attrName>
                                        </p:attrNameLst>
                                      </p:cBhvr>
                                      <p:to>
                                        <p:strVal val="visible"/>
                                      </p:to>
                                    </p:set>
                                    <p:anim calcmode="lin" valueType="num">
                                      <p:cBhvr additive="base">
                                        <p:cTn id="18" dur="500" fill="hold"/>
                                        <p:tgtEl>
                                          <p:spTgt spid="34821"/>
                                        </p:tgtEl>
                                        <p:attrNameLst>
                                          <p:attrName>ppt_x</p:attrName>
                                        </p:attrNameLst>
                                      </p:cBhvr>
                                      <p:tavLst>
                                        <p:tav tm="0">
                                          <p:val>
                                            <p:strVal val="#ppt_x"/>
                                          </p:val>
                                        </p:tav>
                                        <p:tav tm="100000">
                                          <p:val>
                                            <p:strVal val="#ppt_x"/>
                                          </p:val>
                                        </p:tav>
                                      </p:tavLst>
                                    </p:anim>
                                    <p:anim calcmode="lin" valueType="num">
                                      <p:cBhvr additive="base">
                                        <p:cTn id="19"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48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323850" y="1268413"/>
            <a:ext cx="8569325" cy="4964112"/>
          </a:xfrm>
          <a:prstGeom prst="rect">
            <a:avLst/>
          </a:prstGeom>
          <a:noFill/>
          <a:ln w="9525">
            <a:noFill/>
          </a:ln>
        </p:spPr>
        <p:txBody>
          <a:bodyPr anchor="t" anchorCtr="0">
            <a:spAutoFit/>
          </a:bodyPr>
          <a:p>
            <a:pPr>
              <a:lnSpc>
                <a:spcPts val="3200"/>
              </a:lnSpc>
              <a:buClrTx/>
              <a:buFontTx/>
            </a:pPr>
            <a:r>
              <a:rPr lang="zh-CN" altLang="en-US" sz="2300" dirty="0">
                <a:latin typeface="宋体" panose="02010600030101010101" pitchFamily="2" charset="-122"/>
                <a:ea typeface="宋体" panose="02010600030101010101" pitchFamily="2" charset="-122"/>
              </a:rPr>
              <a:t>（</a:t>
            </a:r>
            <a:r>
              <a:rPr lang="en-US" altLang="zh-CN" sz="2300" dirty="0">
                <a:latin typeface="宋体" panose="02010600030101010101" pitchFamily="2" charset="-122"/>
                <a:ea typeface="宋体" panose="02010600030101010101" pitchFamily="2" charset="-122"/>
              </a:rPr>
              <a:t>5</a:t>
            </a:r>
            <a:r>
              <a:rPr lang="zh-CN" altLang="en-US" sz="2300" dirty="0">
                <a:latin typeface="宋体" panose="02010600030101010101" pitchFamily="2" charset="-122"/>
                <a:ea typeface="宋体" panose="02010600030101010101" pitchFamily="2" charset="-122"/>
              </a:rPr>
              <a:t>）设计个人职业生涯规划书</a:t>
            </a:r>
            <a:endParaRPr lang="zh-CN" altLang="en-US" sz="2300" dirty="0">
              <a:latin typeface="宋体" panose="02010600030101010101" pitchFamily="2" charset="-122"/>
              <a:ea typeface="宋体" panose="02010600030101010101" pitchFamily="2" charset="-122"/>
            </a:endParaRPr>
          </a:p>
          <a:p>
            <a:pPr>
              <a:lnSpc>
                <a:spcPts val="3200"/>
              </a:lnSpc>
              <a:buClrTx/>
              <a:buFontTx/>
            </a:pPr>
            <a:r>
              <a:rPr lang="zh-CN" altLang="en-US" sz="2300" dirty="0">
                <a:latin typeface="宋体" panose="02010600030101010101" pitchFamily="2" charset="-122"/>
                <a:ea typeface="宋体" panose="02010600030101010101" pitchFamily="2" charset="-122"/>
              </a:rPr>
              <a:t>实施步骤：</a:t>
            </a:r>
            <a:endParaRPr lang="zh-CN" altLang="en-US" sz="2300" dirty="0">
              <a:latin typeface="宋体" panose="02010600030101010101" pitchFamily="2" charset="-122"/>
              <a:ea typeface="宋体" panose="02010600030101010101" pitchFamily="2" charset="-122"/>
            </a:endParaRPr>
          </a:p>
          <a:p>
            <a:pPr>
              <a:lnSpc>
                <a:spcPts val="3200"/>
              </a:lnSpc>
              <a:buClrTx/>
              <a:buFontTx/>
            </a:pPr>
            <a:r>
              <a:rPr lang="zh-CN" altLang="en-US" sz="2300" dirty="0">
                <a:latin typeface="宋体" panose="02010600030101010101" pitchFamily="2" charset="-122"/>
                <a:ea typeface="宋体" panose="02010600030101010101" pitchFamily="2" charset="-122"/>
              </a:rPr>
              <a:t>①到有关“职业生涯规划网站”检索职业生涯规划书范文，下载一些和自己专业相近的职业生涯规划书。</a:t>
            </a:r>
            <a:endParaRPr lang="zh-CN" altLang="en-US" sz="2300" dirty="0">
              <a:latin typeface="宋体" panose="02010600030101010101" pitchFamily="2" charset="-122"/>
              <a:ea typeface="宋体" panose="02010600030101010101" pitchFamily="2" charset="-122"/>
            </a:endParaRPr>
          </a:p>
          <a:p>
            <a:pPr>
              <a:lnSpc>
                <a:spcPts val="3200"/>
              </a:lnSpc>
              <a:buClrTx/>
              <a:buFontTx/>
            </a:pPr>
            <a:r>
              <a:rPr lang="zh-CN" altLang="en-US" sz="2300" dirty="0">
                <a:latin typeface="宋体" panose="02010600030101010101" pitchFamily="2" charset="-122"/>
                <a:ea typeface="宋体" panose="02010600030101010101" pitchFamily="2" charset="-122"/>
              </a:rPr>
              <a:t>②分析职业生涯规划书应包含哪几项内容。</a:t>
            </a:r>
            <a:endParaRPr lang="zh-CN" altLang="en-US" sz="2300" dirty="0">
              <a:latin typeface="宋体" panose="02010600030101010101" pitchFamily="2" charset="-122"/>
              <a:ea typeface="宋体" panose="02010600030101010101" pitchFamily="2" charset="-122"/>
            </a:endParaRPr>
          </a:p>
          <a:p>
            <a:pPr>
              <a:lnSpc>
                <a:spcPts val="3200"/>
              </a:lnSpc>
              <a:buClrTx/>
              <a:buFontTx/>
            </a:pPr>
            <a:r>
              <a:rPr lang="zh-CN" altLang="en-US" sz="2300" dirty="0">
                <a:latin typeface="宋体" panose="02010600030101010101" pitchFamily="2" charset="-122"/>
                <a:ea typeface="宋体" panose="02010600030101010101" pitchFamily="2" charset="-122"/>
              </a:rPr>
              <a:t>③设计个人职业生涯规划书的项目和内容，确定题目。</a:t>
            </a:r>
            <a:endParaRPr lang="zh-CN" altLang="en-US" sz="2300" dirty="0">
              <a:latin typeface="宋体" panose="02010600030101010101" pitchFamily="2" charset="-122"/>
              <a:ea typeface="宋体" panose="02010600030101010101" pitchFamily="2" charset="-122"/>
            </a:endParaRPr>
          </a:p>
          <a:p>
            <a:pPr>
              <a:lnSpc>
                <a:spcPts val="3200"/>
              </a:lnSpc>
              <a:buClrTx/>
              <a:buFontTx/>
            </a:pPr>
            <a:r>
              <a:rPr lang="zh-CN" altLang="en-US" sz="2300" dirty="0">
                <a:latin typeface="宋体" panose="02010600030101010101" pitchFamily="2" charset="-122"/>
                <a:ea typeface="宋体" panose="02010600030101010101" pitchFamily="2" charset="-122"/>
              </a:rPr>
              <a:t>④确立自己未来的职业总目标或职业方向。</a:t>
            </a:r>
            <a:endParaRPr lang="zh-CN" altLang="en-US" sz="2300" dirty="0">
              <a:latin typeface="宋体" panose="02010600030101010101" pitchFamily="2" charset="-122"/>
              <a:ea typeface="宋体" panose="02010600030101010101" pitchFamily="2" charset="-122"/>
            </a:endParaRPr>
          </a:p>
          <a:p>
            <a:pPr>
              <a:lnSpc>
                <a:spcPts val="3200"/>
              </a:lnSpc>
              <a:buClrTx/>
              <a:buFontTx/>
            </a:pPr>
            <a:r>
              <a:rPr lang="zh-CN" altLang="en-US" sz="2300" dirty="0">
                <a:latin typeface="宋体" panose="02010600030101010101" pitchFamily="2" charset="-122"/>
                <a:ea typeface="宋体" panose="02010600030101010101" pitchFamily="2" charset="-122"/>
              </a:rPr>
              <a:t>⑤从所学专业、个人兴趣、性格、能力、价值观等角度来分析自己，对将来从事职业的社会环境及行业、企业的需求进行分析，与老师、同学们开展讨论、交流，进行适当的修改、完善。</a:t>
            </a:r>
            <a:endParaRPr lang="zh-CN" altLang="en-US" sz="2300" dirty="0">
              <a:latin typeface="宋体" panose="02010600030101010101" pitchFamily="2" charset="-122"/>
              <a:ea typeface="宋体" panose="02010600030101010101" pitchFamily="2" charset="-122"/>
            </a:endParaRPr>
          </a:p>
          <a:p>
            <a:pPr>
              <a:lnSpc>
                <a:spcPts val="3200"/>
              </a:lnSpc>
              <a:buClrTx/>
              <a:buFontTx/>
            </a:pPr>
            <a:r>
              <a:rPr lang="zh-CN" altLang="en-US" sz="2300" dirty="0">
                <a:latin typeface="宋体" panose="02010600030101010101" pitchFamily="2" charset="-122"/>
                <a:ea typeface="宋体" panose="02010600030101010101" pitchFamily="2" charset="-122"/>
              </a:rPr>
              <a:t>⑥分解自己的职业目标，制订详实的行动措施，初步形成自己的职业生涯规划书。</a:t>
            </a:r>
            <a:endParaRPr lang="zh-CN" altLang="en-US" sz="2300" dirty="0">
              <a:latin typeface="宋体" panose="02010600030101010101" pitchFamily="2" charset="-122"/>
              <a:ea typeface="宋体" panose="02010600030101010101" pitchFamily="2" charset="-122"/>
            </a:endParaRPr>
          </a:p>
        </p:txBody>
      </p:sp>
      <p:sp>
        <p:nvSpPr>
          <p:cNvPr id="43010"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 name="图片 3" descr="57bOOOPICae_1024.jpg"/>
          <p:cNvPicPr>
            <a:picLocks noChangeAspect="1"/>
          </p:cNvPicPr>
          <p:nvPr/>
        </p:nvPicPr>
        <p:blipFill>
          <a:blip r:embed="rId1"/>
          <a:stretch>
            <a:fillRect/>
          </a:stretch>
        </p:blipFill>
        <p:spPr>
          <a:xfrm>
            <a:off x="857250" y="1214438"/>
            <a:ext cx="6786563" cy="5089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395288" y="1989138"/>
            <a:ext cx="8569325" cy="2746375"/>
          </a:xfrm>
          <a:prstGeom prst="rect">
            <a:avLst/>
          </a:prstGeom>
          <a:noFill/>
          <a:ln w="9525">
            <a:noFill/>
          </a:ln>
        </p:spPr>
        <p:txBody>
          <a:bodyPr anchor="t" anchorCtr="0">
            <a:spAutoFit/>
          </a:bodyPr>
          <a:p>
            <a:pPr>
              <a:lnSpc>
                <a:spcPct val="150000"/>
              </a:lnSpc>
              <a:buClrTx/>
              <a:buFontTx/>
            </a:pPr>
            <a:r>
              <a:rPr lang="en-US" altLang="zh-CN" sz="2300" dirty="0">
                <a:latin typeface="宋体" panose="02010600030101010101" pitchFamily="2" charset="-122"/>
                <a:ea typeface="宋体" panose="02010600030101010101" pitchFamily="2" charset="-122"/>
              </a:rPr>
              <a:t>1.</a:t>
            </a:r>
            <a:r>
              <a:rPr lang="zh-CN" altLang="en-US" sz="2300" dirty="0">
                <a:latin typeface="宋体" panose="02010600030101010101" pitchFamily="2" charset="-122"/>
                <a:ea typeface="宋体" panose="02010600030101010101" pitchFamily="2" charset="-122"/>
              </a:rPr>
              <a:t>请简述你对焊接专业的认知？</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en-US" altLang="zh-CN" sz="2300" dirty="0">
                <a:latin typeface="宋体" panose="02010600030101010101" pitchFamily="2" charset="-122"/>
                <a:ea typeface="宋体" panose="02010600030101010101" pitchFamily="2" charset="-122"/>
              </a:rPr>
              <a:t>2.</a:t>
            </a:r>
            <a:r>
              <a:rPr lang="zh-CN" altLang="en-US" sz="2300" dirty="0">
                <a:latin typeface="宋体" panose="02010600030101010101" pitchFamily="2" charset="-122"/>
                <a:ea typeface="宋体" panose="02010600030101010101" pitchFamily="2" charset="-122"/>
              </a:rPr>
              <a:t>请描述你身边的一位好朋友的性格特点？</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en-US" altLang="zh-CN" sz="2300" dirty="0">
                <a:latin typeface="宋体" panose="02010600030101010101" pitchFamily="2" charset="-122"/>
                <a:ea typeface="宋体" panose="02010600030101010101" pitchFamily="2" charset="-122"/>
              </a:rPr>
              <a:t>3. </a:t>
            </a:r>
            <a:r>
              <a:rPr lang="zh-CN" altLang="en-US" sz="2300" dirty="0">
                <a:latin typeface="宋体" panose="02010600030101010101" pitchFamily="2" charset="-122"/>
                <a:ea typeface="宋体" panose="02010600030101010101" pitchFamily="2" charset="-122"/>
              </a:rPr>
              <a:t>请评价自己的职业能力？</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en-US" altLang="zh-CN" sz="2300" dirty="0">
                <a:latin typeface="宋体" panose="02010600030101010101" pitchFamily="2" charset="-122"/>
                <a:ea typeface="宋体" panose="02010600030101010101" pitchFamily="2" charset="-122"/>
              </a:rPr>
              <a:t>4. </a:t>
            </a:r>
            <a:r>
              <a:rPr lang="zh-CN" altLang="en-US" sz="2300" dirty="0">
                <a:latin typeface="宋体" panose="02010600030101010101" pitchFamily="2" charset="-122"/>
                <a:ea typeface="宋体" panose="02010600030101010101" pitchFamily="2" charset="-122"/>
              </a:rPr>
              <a:t>请尝试制订自己的中短期职业目标和行动措施？</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en-US" altLang="zh-CN" sz="2300" dirty="0">
                <a:latin typeface="宋体" panose="02010600030101010101" pitchFamily="2" charset="-122"/>
                <a:ea typeface="宋体" panose="02010600030101010101" pitchFamily="2" charset="-122"/>
              </a:rPr>
              <a:t>5. </a:t>
            </a:r>
            <a:r>
              <a:rPr lang="zh-CN" altLang="en-US" sz="2300" dirty="0">
                <a:latin typeface="宋体" panose="02010600030101010101" pitchFamily="2" charset="-122"/>
                <a:ea typeface="宋体" panose="02010600030101010101" pitchFamily="2" charset="-122"/>
              </a:rPr>
              <a:t>请尝试设计一份职业生涯规划书？</a:t>
            </a:r>
            <a:endParaRPr lang="zh-CN" altLang="en-US" sz="2300" dirty="0">
              <a:latin typeface="宋体" panose="02010600030101010101" pitchFamily="2" charset="-122"/>
              <a:ea typeface="宋体" panose="02010600030101010101" pitchFamily="2" charset="-122"/>
            </a:endParaRPr>
          </a:p>
        </p:txBody>
      </p:sp>
      <p:sp>
        <p:nvSpPr>
          <p:cNvPr id="45058"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矩形 3"/>
          <p:cNvSpPr/>
          <p:nvPr/>
        </p:nvSpPr>
        <p:spPr>
          <a:xfrm>
            <a:off x="250825" y="981075"/>
            <a:ext cx="19446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思考与练习：</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250825" y="1268413"/>
            <a:ext cx="8569325" cy="4340225"/>
          </a:xfrm>
          <a:prstGeom prst="rect">
            <a:avLst/>
          </a:prstGeom>
          <a:noFill/>
          <a:ln w="9525">
            <a:noFill/>
          </a:ln>
        </p:spPr>
        <p:txBody>
          <a:bodyPr anchor="t" anchorCtr="0">
            <a:spAutoFit/>
          </a:bodyPr>
          <a:p>
            <a:pPr>
              <a:lnSpc>
                <a:spcPct val="150000"/>
              </a:lnSpc>
            </a:pPr>
            <a:r>
              <a:rPr lang="zh-CN" altLang="en-US" sz="2300" dirty="0">
                <a:latin typeface="Arial" panose="020B0604020202020204" pitchFamily="34" charset="0"/>
                <a:ea typeface="宋体" panose="02010600030101010101" pitchFamily="2" charset="-122"/>
              </a:rPr>
              <a:t>      职业生涯规划是指针对个人职业选择的主观和客观因素进行分析和测定，确定个人的奋斗目标并努力实现这一目标的过程。换句话说，职业生涯规划要求根据自身的兴趣、特点，将自己定位在一个最能发挥自己长处的位置，选择最适合自己能力的事业。职业定位是决定职业生涯成败的最关键的一步，同时也是职业生涯规划的起点。职业生涯规划是指一个人对其一生中所承担职务相继历程的预期和计划，包括一个人的学习，对一项职业或组织的生产性贡献和最终退休。</a:t>
            </a:r>
            <a:endParaRPr lang="zh-CN" altLang="en-US" sz="23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 name="TextBox 7"/>
          <p:cNvSpPr txBox="1"/>
          <p:nvPr/>
        </p:nvSpPr>
        <p:spPr>
          <a:xfrm>
            <a:off x="250825" y="1341438"/>
            <a:ext cx="8569325" cy="1616075"/>
          </a:xfrm>
          <a:prstGeom prst="rect">
            <a:avLst/>
          </a:prstGeom>
          <a:noFill/>
          <a:ln w="9525">
            <a:noFill/>
          </a:ln>
        </p:spPr>
        <p:txBody>
          <a:bodyPr anchor="t" anchorCtr="0">
            <a:spAutoFit/>
          </a:bodyPr>
          <a:p>
            <a:pPr>
              <a:lnSpc>
                <a:spcPct val="150000"/>
              </a:lnSpc>
            </a:pPr>
            <a:r>
              <a:rPr lang="zh-CN" altLang="en-US" sz="2300" dirty="0">
                <a:latin typeface="Arial" panose="020B0604020202020204" pitchFamily="34" charset="0"/>
                <a:ea typeface="宋体" panose="02010600030101010101" pitchFamily="2" charset="-122"/>
              </a:rPr>
              <a:t>       职业认知是学生由感性认知开始上升到理性认知的过程，我们可以通过信息搜索、自主探究的方式，来了解产业、行业、专业与职业之间的关联性。</a:t>
            </a:r>
            <a:endParaRPr lang="en-US" altLang="zh-CN" sz="2300" dirty="0">
              <a:latin typeface="Arial" panose="020B0604020202020204" pitchFamily="34" charset="0"/>
              <a:ea typeface="宋体" panose="02010600030101010101" pitchFamily="2" charset="-122"/>
            </a:endParaRPr>
          </a:p>
        </p:txBody>
      </p:sp>
      <p:sp>
        <p:nvSpPr>
          <p:cNvPr id="11" name="矩形 10"/>
          <p:cNvSpPr/>
          <p:nvPr/>
        </p:nvSpPr>
        <p:spPr>
          <a:xfrm>
            <a:off x="250825" y="765175"/>
            <a:ext cx="324167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j-ea"/>
                <a:ea typeface="+mj-ea"/>
                <a:cs typeface="+mn-cs"/>
              </a:rPr>
              <a:t>4.1.1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焊接职业类型</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16388"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19" name="TextBox 18"/>
          <p:cNvSpPr txBox="1"/>
          <p:nvPr/>
        </p:nvSpPr>
        <p:spPr>
          <a:xfrm>
            <a:off x="323850" y="3068638"/>
            <a:ext cx="8424863" cy="2862262"/>
          </a:xfrm>
          <a:prstGeom prst="rect">
            <a:avLst/>
          </a:prstGeom>
          <a:noFill/>
          <a:ln w="9525">
            <a:noFill/>
          </a:ln>
        </p:spPr>
        <p:txBody>
          <a:bodyPr anchor="t" anchorCtr="0">
            <a:spAutoFit/>
          </a:bodyPr>
          <a:p>
            <a:pPr>
              <a:lnSpc>
                <a:spcPct val="150000"/>
              </a:lnSpc>
              <a:buClrTx/>
              <a:buFontTx/>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焊接是金属连接的一种工艺方法，也是一门综合性应用技术。随着中国经济的发展，作为“世界制造工厂”的中国，焊接技术的应用愈加广泛，随着焊接技术的发展和进步，焊接结构的应用越来越广泛，焊接结构几乎渗透到国民经济的各个领域，如机械工业、冶金建筑业、航空航天和国防工业中。</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grpSp>
        <p:nvGrpSpPr>
          <p:cNvPr id="2" name="组合 4"/>
          <p:cNvGrpSpPr/>
          <p:nvPr/>
        </p:nvGrpSpPr>
        <p:grpSpPr>
          <a:xfrm>
            <a:off x="827088" y="1341438"/>
            <a:ext cx="7124700" cy="4616450"/>
            <a:chOff x="827088" y="1341438"/>
            <a:chExt cx="7124700" cy="4616450"/>
          </a:xfrm>
        </p:grpSpPr>
        <p:pic>
          <p:nvPicPr>
            <p:cNvPr id="17411" name="Picture 2" descr="OU5I3NWRQE`(1_S(~}5GOI9"/>
            <p:cNvPicPr>
              <a:picLocks noChangeAspect="1"/>
            </p:cNvPicPr>
            <p:nvPr/>
          </p:nvPicPr>
          <p:blipFill>
            <a:blip r:embed="rId1"/>
            <a:stretch>
              <a:fillRect/>
            </a:stretch>
          </p:blipFill>
          <p:spPr>
            <a:xfrm>
              <a:off x="827088" y="1341438"/>
              <a:ext cx="7124700" cy="3959225"/>
            </a:xfrm>
            <a:prstGeom prst="rect">
              <a:avLst/>
            </a:prstGeom>
            <a:noFill/>
            <a:ln w="9525">
              <a:noFill/>
            </a:ln>
          </p:spPr>
        </p:pic>
        <p:sp>
          <p:nvSpPr>
            <p:cNvPr id="17412" name="TextBox 5"/>
            <p:cNvSpPr txBox="1"/>
            <p:nvPr/>
          </p:nvSpPr>
          <p:spPr>
            <a:xfrm>
              <a:off x="2843213" y="5589588"/>
              <a:ext cx="2881312" cy="368300"/>
            </a:xfrm>
            <a:prstGeom prst="rect">
              <a:avLst/>
            </a:prstGeom>
            <a:noFill/>
            <a:ln w="9525">
              <a:noFill/>
            </a:ln>
          </p:spPr>
          <p:txBody>
            <a:bodyPr anchor="t" anchorCtr="0">
              <a:spAutoFit/>
            </a:bodyPr>
            <a:p>
              <a:pPr algn="ctr"/>
              <a:r>
                <a:rPr lang="zh-CN" altLang="en-US" dirty="0">
                  <a:latin typeface="Arial" panose="020B0604020202020204" pitchFamily="34" charset="0"/>
                  <a:ea typeface="宋体" panose="02010600030101010101" pitchFamily="2" charset="-122"/>
                </a:rPr>
                <a:t>专 业 认 识</a:t>
              </a:r>
              <a:endParaRPr lang="zh-CN" altLang="en-US" dirty="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0" y="1071563"/>
            <a:ext cx="9144000" cy="2216150"/>
          </a:xfrm>
          <a:prstGeom prst="rect">
            <a:avLst/>
          </a:prstGeom>
          <a:noFill/>
          <a:ln w="9525">
            <a:noFill/>
          </a:ln>
        </p:spPr>
        <p:txBody>
          <a:bodyPr anchor="t" anchorCtr="0">
            <a:spAutoFit/>
          </a:bodyPr>
          <a:p>
            <a:pPr>
              <a:lnSpc>
                <a:spcPct val="150000"/>
              </a:lnSpc>
              <a:buClrTx/>
              <a:buFontTx/>
            </a:pPr>
            <a:r>
              <a:rPr lang="en-US" altLang="zh-CN" sz="2300" dirty="0">
                <a:latin typeface="宋体" panose="02010600030101010101" pitchFamily="2" charset="-122"/>
                <a:ea typeface="宋体" panose="02010600030101010101" pitchFamily="2" charset="-122"/>
              </a:rPr>
              <a:t>2.</a:t>
            </a:r>
            <a:r>
              <a:rPr lang="zh-CN" altLang="en-US" sz="2300" dirty="0">
                <a:latin typeface="宋体" panose="02010600030101010101" pitchFamily="2" charset="-122"/>
                <a:ea typeface="宋体" panose="02010600030101010101" pitchFamily="2" charset="-122"/>
              </a:rPr>
              <a:t>焊接类的人才与工种</a:t>
            </a:r>
            <a:endParaRPr lang="zh-CN" altLang="en-US" sz="2300" dirty="0">
              <a:latin typeface="宋体" panose="02010600030101010101" pitchFamily="2" charset="-122"/>
              <a:ea typeface="宋体" panose="02010600030101010101" pitchFamily="2" charset="-122"/>
            </a:endParaRPr>
          </a:p>
          <a:p>
            <a:pPr>
              <a:lnSpc>
                <a:spcPct val="150000"/>
              </a:lnSpc>
              <a:buClrTx/>
              <a:buFontTx/>
            </a:pPr>
            <a:r>
              <a:rPr lang="zh-CN" altLang="en-US" sz="2300" dirty="0">
                <a:latin typeface="宋体" panose="02010600030101010101" pitchFamily="2" charset="-122"/>
                <a:ea typeface="宋体" panose="02010600030101010101" pitchFamily="2" charset="-122"/>
              </a:rPr>
              <a:t>    按能源的种类：手工</a:t>
            </a:r>
            <a:r>
              <a:rPr lang="zh-CN" altLang="en-US" sz="2300" dirty="0">
                <a:latin typeface="Arial" panose="020B0604020202020204" pitchFamily="34" charset="0"/>
                <a:ea typeface="宋体" panose="02010600030101010101" pitchFamily="2" charset="-122"/>
              </a:rPr>
              <a:t>电弧焊工、钨极氩弧焊工、</a:t>
            </a:r>
            <a:r>
              <a:rPr lang="en-US" altLang="zh-CN" sz="2300" dirty="0">
                <a:latin typeface="Arial" panose="020B0604020202020204" pitchFamily="34" charset="0"/>
                <a:ea typeface="宋体" panose="02010600030101010101" pitchFamily="2" charset="-122"/>
              </a:rPr>
              <a:t>CO</a:t>
            </a:r>
            <a:r>
              <a:rPr lang="en-US" altLang="zh-CN" sz="2300" baseline="-25000" dirty="0">
                <a:latin typeface="Arial" panose="020B0604020202020204" pitchFamily="34" charset="0"/>
                <a:ea typeface="宋体" panose="02010600030101010101" pitchFamily="2" charset="-122"/>
              </a:rPr>
              <a:t>2</a:t>
            </a:r>
            <a:r>
              <a:rPr lang="zh-CN" altLang="en-US" sz="2300" dirty="0">
                <a:latin typeface="Arial" panose="020B0604020202020204" pitchFamily="34" charset="0"/>
                <a:ea typeface="宋体" panose="02010600030101010101" pitchFamily="2" charset="-122"/>
              </a:rPr>
              <a:t>气体保护焊工等等；按项目职称可分为：焊接操作员、焊接技术员、焊接技术员、焊接工程师、焊接检测等；当然还有采购员、报价员等等。</a:t>
            </a:r>
            <a:endParaRPr lang="zh-CN" altLang="en-US" sz="2300" dirty="0">
              <a:latin typeface="Arial" panose="020B0604020202020204" pitchFamily="34" charset="0"/>
              <a:ea typeface="宋体" panose="02010600030101010101" pitchFamily="2" charset="-122"/>
            </a:endParaRPr>
          </a:p>
        </p:txBody>
      </p:sp>
      <p:sp>
        <p:nvSpPr>
          <p:cNvPr id="18434"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5" name="图片 4" descr="t018def3441d3380260.jpg"/>
          <p:cNvPicPr>
            <a:picLocks noChangeAspect="1"/>
          </p:cNvPicPr>
          <p:nvPr/>
        </p:nvPicPr>
        <p:blipFill>
          <a:blip r:embed="rId1"/>
          <a:stretch>
            <a:fillRect/>
          </a:stretch>
        </p:blipFill>
        <p:spPr>
          <a:xfrm>
            <a:off x="714375" y="3429000"/>
            <a:ext cx="3860800" cy="3048000"/>
          </a:xfrm>
          <a:prstGeom prst="rect">
            <a:avLst/>
          </a:prstGeom>
          <a:noFill/>
          <a:ln w="9525">
            <a:noFill/>
          </a:ln>
        </p:spPr>
      </p:pic>
      <p:pic>
        <p:nvPicPr>
          <p:cNvPr id="6" name="图片 5" descr="t0110787fd2f67dd195.jpg"/>
          <p:cNvPicPr>
            <a:picLocks noChangeAspect="1"/>
          </p:cNvPicPr>
          <p:nvPr/>
        </p:nvPicPr>
        <p:blipFill>
          <a:blip r:embed="rId2"/>
          <a:stretch>
            <a:fillRect/>
          </a:stretch>
        </p:blipFill>
        <p:spPr>
          <a:xfrm>
            <a:off x="5429250" y="3429000"/>
            <a:ext cx="2643188" cy="31194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3" name="图片 2" descr="t01a09c61b186ec0cb8.jpg"/>
          <p:cNvPicPr>
            <a:picLocks noChangeAspect="1"/>
          </p:cNvPicPr>
          <p:nvPr/>
        </p:nvPicPr>
        <p:blipFill>
          <a:blip r:embed="rId1"/>
          <a:stretch>
            <a:fillRect/>
          </a:stretch>
        </p:blipFill>
        <p:spPr>
          <a:xfrm>
            <a:off x="428625" y="1143000"/>
            <a:ext cx="3571875" cy="2547938"/>
          </a:xfrm>
          <a:prstGeom prst="rect">
            <a:avLst/>
          </a:prstGeom>
          <a:noFill/>
          <a:ln w="9525">
            <a:noFill/>
          </a:ln>
        </p:spPr>
      </p:pic>
      <p:pic>
        <p:nvPicPr>
          <p:cNvPr id="4" name="图片 3" descr="t01c2202a16c9dd6bd2.jpg"/>
          <p:cNvPicPr preferRelativeResize="0"/>
          <p:nvPr/>
        </p:nvPicPr>
        <p:blipFill>
          <a:blip r:embed="rId2"/>
          <a:stretch>
            <a:fillRect/>
          </a:stretch>
        </p:blipFill>
        <p:spPr>
          <a:xfrm>
            <a:off x="5000625" y="1071563"/>
            <a:ext cx="3571875" cy="2549525"/>
          </a:xfrm>
          <a:prstGeom prst="rect">
            <a:avLst/>
          </a:prstGeom>
          <a:noFill/>
          <a:ln w="9525">
            <a:noFill/>
          </a:ln>
        </p:spPr>
      </p:pic>
      <p:pic>
        <p:nvPicPr>
          <p:cNvPr id="5" name="图片 4" descr="t01fc04ba56af7885c8.jpg"/>
          <p:cNvPicPr preferRelativeResize="0"/>
          <p:nvPr/>
        </p:nvPicPr>
        <p:blipFill>
          <a:blip r:embed="rId3"/>
          <a:stretch>
            <a:fillRect/>
          </a:stretch>
        </p:blipFill>
        <p:spPr>
          <a:xfrm>
            <a:off x="428625" y="4000500"/>
            <a:ext cx="3571875" cy="2549525"/>
          </a:xfrm>
          <a:prstGeom prst="rect">
            <a:avLst/>
          </a:prstGeom>
          <a:noFill/>
          <a:ln w="9525">
            <a:noFill/>
          </a:ln>
        </p:spPr>
      </p:pic>
      <p:pic>
        <p:nvPicPr>
          <p:cNvPr id="6" name="图片 5" descr="t019ed6a307cc25de72.jpg"/>
          <p:cNvPicPr preferRelativeResize="0"/>
          <p:nvPr/>
        </p:nvPicPr>
        <p:blipFill>
          <a:blip r:embed="rId4"/>
          <a:stretch>
            <a:fillRect/>
          </a:stretch>
        </p:blipFill>
        <p:spPr>
          <a:xfrm>
            <a:off x="5000625" y="4000500"/>
            <a:ext cx="3571875" cy="2549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6"/>
          <p:cNvSpPr/>
          <p:nvPr/>
        </p:nvSpPr>
        <p:spPr>
          <a:xfrm>
            <a:off x="468313" y="188913"/>
            <a:ext cx="8027987" cy="523875"/>
          </a:xfrm>
          <a:prstGeom prst="rect">
            <a:avLst/>
          </a:prstGeom>
          <a:noFill/>
          <a:ln w="9525">
            <a:noFill/>
          </a:ln>
        </p:spPr>
        <p:txBody>
          <a:bodyPr anchor="t" anchorCtr="0">
            <a:spAutoFit/>
          </a:bodyPr>
          <a:p>
            <a:pPr algn="ctr"/>
            <a:r>
              <a:rPr lang="en-US" altLang="zh-CN" sz="2800" b="1" dirty="0">
                <a:solidFill>
                  <a:schemeClr val="bg1"/>
                </a:solidFill>
                <a:latin typeface="黑体" panose="02010609060101010101" pitchFamily="2" charset="-122"/>
                <a:ea typeface="黑体" panose="02010609060101010101" pitchFamily="2" charset="-122"/>
              </a:rPr>
              <a:t>4.1   </a:t>
            </a:r>
            <a:r>
              <a:rPr lang="zh-CN" altLang="en-US" sz="2800" b="1" dirty="0">
                <a:solidFill>
                  <a:schemeClr val="bg1"/>
                </a:solidFill>
                <a:latin typeface="黑体" panose="02010609060101010101" pitchFamily="2" charset="-122"/>
                <a:ea typeface="黑体" panose="02010609060101010101" pitchFamily="2" charset="-122"/>
              </a:rPr>
              <a:t>凡事预则立</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焊接专业职业生涯规划</a:t>
            </a:r>
            <a:endParaRPr lang="zh-CN" altLang="en-US" sz="2800" b="1" dirty="0">
              <a:solidFill>
                <a:schemeClr val="bg1"/>
              </a:solidFill>
              <a:latin typeface="黑体" panose="02010609060101010101" pitchFamily="2" charset="-122"/>
              <a:ea typeface="黑体" panose="02010609060101010101" pitchFamily="2" charset="-122"/>
            </a:endParaRPr>
          </a:p>
        </p:txBody>
      </p:sp>
      <p:graphicFrame>
        <p:nvGraphicFramePr>
          <p:cNvPr id="5" name="表格 4"/>
          <p:cNvGraphicFramePr>
            <a:graphicFrameLocks noGrp="1"/>
          </p:cNvGraphicFramePr>
          <p:nvPr/>
        </p:nvGraphicFramePr>
        <p:xfrm>
          <a:off x="395288" y="1268413"/>
          <a:ext cx="8353425" cy="5257800"/>
        </p:xfrm>
        <a:graphic>
          <a:graphicData uri="http://schemas.openxmlformats.org/drawingml/2006/table">
            <a:tbl>
              <a:tblPr/>
              <a:tblGrid>
                <a:gridCol w="1627187"/>
                <a:gridCol w="1276350"/>
                <a:gridCol w="5449888"/>
              </a:tblGrid>
              <a:tr h="458788">
                <a:tc gridSpan="3">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焊接各工种及工作要求</a:t>
                      </a:r>
                      <a:endParaRPr kumimoji="0" lang="zh-CN" sz="2000" b="0" i="0" u="none" strike="noStrike" cap="none" normalizeH="0" baseline="0" dirty="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cPr/>
                </a:tc>
                <a:tc hMerge="1">
                  <a:tcPr/>
                </a:tc>
              </a:tr>
              <a:tr h="366713">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工种</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类型</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要求及具体工作分类</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r>
              <a:tr h="1133475">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焊接操作员</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操作型</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需要有较好的动手能力，需要长时间的练习。一般工作有：装配工、下料工、</a:t>
                      </a:r>
                      <a:r>
                        <a:rPr kumimoji="0" lang="en-US" alt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CO2</a:t>
                      </a: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操作工、</a:t>
                      </a:r>
                      <a:r>
                        <a:rPr kumimoji="0" lang="en-US" alt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TIG</a:t>
                      </a: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操作工、自动化焊接等等。</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1098550">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焊接技术员</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管理型</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了解自己工作的所有步骤，如何避免事故的发生。一般从事：焊接工艺员、自动化焊接调试、施工图纸的细化、具体焊接步骤及方法的确定等等</a:t>
                      </a:r>
                      <a:endParaRPr kumimoji="0" lang="zh-CN" sz="1600" b="0" i="0" u="none" strike="noStrike" cap="none" normalizeH="0" baseline="0" dirty="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r>
              <a:tr h="733425">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焊接检测</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原则性</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了解所有焊接缺陷及形成机理，有强烈的使命感。一般工作：焊接检测员、焊接验证员等等。</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r>
              <a:tr h="733425">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焊接设计员</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创造性</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需要有较强的理论和实践基础。可从事：现场的设计变更、原理的设计等等。</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733425">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焊接工程师</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综合型</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具有上述人才的综合能力、较强的领导力、较广的人际关系与号召力。</a:t>
                      </a:r>
                      <a:endParaRPr kumimoji="0" lang="zh-CN" sz="16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CDDC"/>
                    </a:solidFill>
                  </a:tcPr>
                </a:tc>
              </a:tr>
            </a:tbl>
          </a:graphicData>
        </a:graphic>
      </p:graphicFrame>
      <p:sp>
        <p:nvSpPr>
          <p:cNvPr id="20514" name="TextBox 5"/>
          <p:cNvSpPr txBox="1"/>
          <p:nvPr/>
        </p:nvSpPr>
        <p:spPr>
          <a:xfrm>
            <a:off x="2987675" y="836613"/>
            <a:ext cx="2305050" cy="369887"/>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焊接工种及工作要求</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NzIzMzFmNzYzYmNiYjYxZWQyYWRiYTgxYTA0ZmUzZW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4984</Words>
  <Application>WPS 演示</Application>
  <PresentationFormat>全屏显示(4:3)</PresentationFormat>
  <Paragraphs>338</Paragraphs>
  <Slides>33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Calibri</vt:lpstr>
      <vt:lpstr>黑体</vt:lpstr>
      <vt:lpstr>Times New Roman</vt:lpstr>
      <vt:lpstr>楷体_GB2312</vt:lpstr>
      <vt:lpstr>新宋体</vt:lpstr>
      <vt:lpstr>楷体</vt:lpstr>
      <vt:lpstr>微软雅黑</vt:lpstr>
      <vt:lpstr>Arial Unicode MS</vt:lpstr>
      <vt:lpstr>Times New Roman</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可人</cp:lastModifiedBy>
  <cp:revision>116</cp:revision>
  <dcterms:created xsi:type="dcterms:W3CDTF">2013-10-30T09:04:50Z</dcterms:created>
  <dcterms:modified xsi:type="dcterms:W3CDTF">2025-08-22T02:48:47Z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ABC704315F094367830E8C5B9A3B9C19_13</vt:lpwstr>
  </property>
  <property fmtid="{D5CDD505-2E9C-101B-9397-08002B2CF9AE}" pid="3" name="KSOProductBuildVer">
    <vt:lpwstr>2052-12.1.0.22529</vt:lpwstr>
  </property>
</Properties>
</file>